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57" r:id="rId3"/>
  </p:sldIdLst>
  <p:sldSz cx="32399288" cy="39600188"/>
  <p:notesSz cx="6669088" cy="9928225"/>
  <p:defaultTextStyle>
    <a:defPPr>
      <a:defRPr lang="en-US"/>
    </a:defPPr>
    <a:lvl1pPr marL="0" algn="l" defTabSz="3628759" rtl="0" eaLnBrk="1" latinLnBrk="0" hangingPunct="1">
      <a:defRPr sz="7143" kern="1200">
        <a:solidFill>
          <a:schemeClr val="tx1"/>
        </a:solidFill>
        <a:latin typeface="+mn-lt"/>
        <a:ea typeface="+mn-ea"/>
        <a:cs typeface="+mn-cs"/>
      </a:defRPr>
    </a:lvl1pPr>
    <a:lvl2pPr marL="1814380" algn="l" defTabSz="3628759" rtl="0" eaLnBrk="1" latinLnBrk="0" hangingPunct="1">
      <a:defRPr sz="7143" kern="1200">
        <a:solidFill>
          <a:schemeClr val="tx1"/>
        </a:solidFill>
        <a:latin typeface="+mn-lt"/>
        <a:ea typeface="+mn-ea"/>
        <a:cs typeface="+mn-cs"/>
      </a:defRPr>
    </a:lvl2pPr>
    <a:lvl3pPr marL="3628759" algn="l" defTabSz="3628759" rtl="0" eaLnBrk="1" latinLnBrk="0" hangingPunct="1">
      <a:defRPr sz="7143" kern="1200">
        <a:solidFill>
          <a:schemeClr val="tx1"/>
        </a:solidFill>
        <a:latin typeface="+mn-lt"/>
        <a:ea typeface="+mn-ea"/>
        <a:cs typeface="+mn-cs"/>
      </a:defRPr>
    </a:lvl3pPr>
    <a:lvl4pPr marL="5443141" algn="l" defTabSz="3628759" rtl="0" eaLnBrk="1" latinLnBrk="0" hangingPunct="1">
      <a:defRPr sz="7143" kern="1200">
        <a:solidFill>
          <a:schemeClr val="tx1"/>
        </a:solidFill>
        <a:latin typeface="+mn-lt"/>
        <a:ea typeface="+mn-ea"/>
        <a:cs typeface="+mn-cs"/>
      </a:defRPr>
    </a:lvl4pPr>
    <a:lvl5pPr marL="7257521" algn="l" defTabSz="3628759" rtl="0" eaLnBrk="1" latinLnBrk="0" hangingPunct="1">
      <a:defRPr sz="7143" kern="1200">
        <a:solidFill>
          <a:schemeClr val="tx1"/>
        </a:solidFill>
        <a:latin typeface="+mn-lt"/>
        <a:ea typeface="+mn-ea"/>
        <a:cs typeface="+mn-cs"/>
      </a:defRPr>
    </a:lvl5pPr>
    <a:lvl6pPr marL="9071900" algn="l" defTabSz="3628759" rtl="0" eaLnBrk="1" latinLnBrk="0" hangingPunct="1">
      <a:defRPr sz="7143" kern="1200">
        <a:solidFill>
          <a:schemeClr val="tx1"/>
        </a:solidFill>
        <a:latin typeface="+mn-lt"/>
        <a:ea typeface="+mn-ea"/>
        <a:cs typeface="+mn-cs"/>
      </a:defRPr>
    </a:lvl6pPr>
    <a:lvl7pPr marL="10886280" algn="l" defTabSz="3628759" rtl="0" eaLnBrk="1" latinLnBrk="0" hangingPunct="1">
      <a:defRPr sz="7143" kern="1200">
        <a:solidFill>
          <a:schemeClr val="tx1"/>
        </a:solidFill>
        <a:latin typeface="+mn-lt"/>
        <a:ea typeface="+mn-ea"/>
        <a:cs typeface="+mn-cs"/>
      </a:defRPr>
    </a:lvl7pPr>
    <a:lvl8pPr marL="12700660" algn="l" defTabSz="3628759" rtl="0" eaLnBrk="1" latinLnBrk="0" hangingPunct="1">
      <a:defRPr sz="7143" kern="1200">
        <a:solidFill>
          <a:schemeClr val="tx1"/>
        </a:solidFill>
        <a:latin typeface="+mn-lt"/>
        <a:ea typeface="+mn-ea"/>
        <a:cs typeface="+mn-cs"/>
      </a:defRPr>
    </a:lvl8pPr>
    <a:lvl9pPr marL="14515040" algn="l" defTabSz="3628759" rtl="0" eaLnBrk="1" latinLnBrk="0" hangingPunct="1">
      <a:defRPr sz="714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472" userDrawn="1">
          <p15:clr>
            <a:srgbClr val="A4A3A4"/>
          </p15:clr>
        </p15:guide>
        <p15:guide id="2" pos="1020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240"/>
    <p:restoredTop sz="95934"/>
  </p:normalViewPr>
  <p:slideViewPr>
    <p:cSldViewPr snapToGrid="0" snapToObjects="1">
      <p:cViewPr varScale="1">
        <p:scale>
          <a:sx n="19" d="100"/>
          <a:sy n="19" d="100"/>
        </p:scale>
        <p:origin x="576" y="60"/>
      </p:cViewPr>
      <p:guideLst>
        <p:guide orient="horz" pos="12472"/>
        <p:guide pos="1020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29951" y="6480867"/>
            <a:ext cx="27539395" cy="13786732"/>
          </a:xfrm>
        </p:spPr>
        <p:txBody>
          <a:bodyPr anchor="b"/>
          <a:lstStyle>
            <a:lvl1pPr algn="ctr">
              <a:defRPr sz="21259"/>
            </a:lvl1pPr>
          </a:lstStyle>
          <a:p>
            <a:r>
              <a:rPr lang="en-US"/>
              <a:t>Click to edit Master title style</a:t>
            </a:r>
            <a:endParaRPr lang="en-US" dirty="0"/>
          </a:p>
        </p:txBody>
      </p:sp>
      <p:sp>
        <p:nvSpPr>
          <p:cNvPr id="3" name="Subtitle 2"/>
          <p:cNvSpPr>
            <a:spLocks noGrp="1"/>
          </p:cNvSpPr>
          <p:nvPr>
            <p:ph type="subTitle" idx="1"/>
          </p:nvPr>
        </p:nvSpPr>
        <p:spPr>
          <a:xfrm>
            <a:off x="4049914" y="20799270"/>
            <a:ext cx="24299467" cy="9560876"/>
          </a:xfrm>
        </p:spPr>
        <p:txBody>
          <a:bodyPr/>
          <a:lstStyle>
            <a:lvl1pPr marL="0" indent="0" algn="ctr">
              <a:buNone/>
              <a:defRPr sz="8504"/>
            </a:lvl1pPr>
            <a:lvl2pPr marL="1619951" indent="0" algn="ctr">
              <a:buNone/>
              <a:defRPr sz="7086"/>
            </a:lvl2pPr>
            <a:lvl3pPr marL="3239902" indent="0" algn="ctr">
              <a:buNone/>
              <a:defRPr sz="6378"/>
            </a:lvl3pPr>
            <a:lvl4pPr marL="4859853" indent="0" algn="ctr">
              <a:buNone/>
              <a:defRPr sz="5669"/>
            </a:lvl4pPr>
            <a:lvl5pPr marL="6479804" indent="0" algn="ctr">
              <a:buNone/>
              <a:defRPr sz="5669"/>
            </a:lvl5pPr>
            <a:lvl6pPr marL="8099755" indent="0" algn="ctr">
              <a:buNone/>
              <a:defRPr sz="5669"/>
            </a:lvl6pPr>
            <a:lvl7pPr marL="9719706" indent="0" algn="ctr">
              <a:buNone/>
              <a:defRPr sz="5669"/>
            </a:lvl7pPr>
            <a:lvl8pPr marL="11339657" indent="0" algn="ctr">
              <a:buNone/>
              <a:defRPr sz="5669"/>
            </a:lvl8pPr>
            <a:lvl9pPr marL="12959608" indent="0" algn="ctr">
              <a:buNone/>
              <a:defRPr sz="5669"/>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pPr/>
              <a:t>5/26/2026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pPr/>
              <a:t>‹#›</a:t>
            </a:fld>
            <a:endParaRPr lang="en-US"/>
          </a:p>
        </p:txBody>
      </p:sp>
    </p:spTree>
    <p:extLst>
      <p:ext uri="{BB962C8B-B14F-4D97-AF65-F5344CB8AC3E}">
        <p14:creationId xmlns:p14="http://schemas.microsoft.com/office/powerpoint/2010/main" val="14596532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pPr/>
              <a:t>5/26/2026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pPr/>
              <a:t>‹#›</a:t>
            </a:fld>
            <a:endParaRPr lang="en-US"/>
          </a:p>
        </p:txBody>
      </p:sp>
    </p:spTree>
    <p:extLst>
      <p:ext uri="{BB962C8B-B14F-4D97-AF65-F5344CB8AC3E}">
        <p14:creationId xmlns:p14="http://schemas.microsoft.com/office/powerpoint/2010/main" val="1909568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5743" y="2108347"/>
            <a:ext cx="6986096" cy="335593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27454" y="2108347"/>
            <a:ext cx="20553298" cy="335593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pPr/>
              <a:t>5/26/2026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pPr/>
              <a:t>‹#›</a:t>
            </a:fld>
            <a:endParaRPr lang="en-US"/>
          </a:p>
        </p:txBody>
      </p:sp>
    </p:spTree>
    <p:extLst>
      <p:ext uri="{BB962C8B-B14F-4D97-AF65-F5344CB8AC3E}">
        <p14:creationId xmlns:p14="http://schemas.microsoft.com/office/powerpoint/2010/main" val="2116141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pPr/>
              <a:t>5/26/2026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pPr/>
              <a:t>‹#›</a:t>
            </a:fld>
            <a:endParaRPr lang="en-US"/>
          </a:p>
        </p:txBody>
      </p:sp>
    </p:spTree>
    <p:extLst>
      <p:ext uri="{BB962C8B-B14F-4D97-AF65-F5344CB8AC3E}">
        <p14:creationId xmlns:p14="http://schemas.microsoft.com/office/powerpoint/2010/main" val="1686557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10578" y="9872561"/>
            <a:ext cx="27944386" cy="16472575"/>
          </a:xfrm>
        </p:spPr>
        <p:txBody>
          <a:bodyPr anchor="b"/>
          <a:lstStyle>
            <a:lvl1pPr>
              <a:defRPr sz="21259"/>
            </a:lvl1pPr>
          </a:lstStyle>
          <a:p>
            <a:r>
              <a:rPr lang="en-US"/>
              <a:t>Click to edit Master title style</a:t>
            </a:r>
            <a:endParaRPr lang="en-US" dirty="0"/>
          </a:p>
        </p:txBody>
      </p:sp>
      <p:sp>
        <p:nvSpPr>
          <p:cNvPr id="3" name="Text Placeholder 2"/>
          <p:cNvSpPr>
            <a:spLocks noGrp="1"/>
          </p:cNvSpPr>
          <p:nvPr>
            <p:ph type="body" idx="1"/>
          </p:nvPr>
        </p:nvSpPr>
        <p:spPr>
          <a:xfrm>
            <a:off x="2210578" y="26500971"/>
            <a:ext cx="27944386" cy="8662538"/>
          </a:xfrm>
        </p:spPr>
        <p:txBody>
          <a:bodyPr/>
          <a:lstStyle>
            <a:lvl1pPr marL="0" indent="0">
              <a:buNone/>
              <a:defRPr sz="8504">
                <a:solidFill>
                  <a:schemeClr val="tx1"/>
                </a:solidFill>
              </a:defRPr>
            </a:lvl1pPr>
            <a:lvl2pPr marL="1619951" indent="0">
              <a:buNone/>
              <a:defRPr sz="7086">
                <a:solidFill>
                  <a:schemeClr val="tx1">
                    <a:tint val="75000"/>
                  </a:schemeClr>
                </a:solidFill>
              </a:defRPr>
            </a:lvl2pPr>
            <a:lvl3pPr marL="3239902" indent="0">
              <a:buNone/>
              <a:defRPr sz="6378">
                <a:solidFill>
                  <a:schemeClr val="tx1">
                    <a:tint val="75000"/>
                  </a:schemeClr>
                </a:solidFill>
              </a:defRPr>
            </a:lvl3pPr>
            <a:lvl4pPr marL="4859853" indent="0">
              <a:buNone/>
              <a:defRPr sz="5669">
                <a:solidFill>
                  <a:schemeClr val="tx1">
                    <a:tint val="75000"/>
                  </a:schemeClr>
                </a:solidFill>
              </a:defRPr>
            </a:lvl4pPr>
            <a:lvl5pPr marL="6479804" indent="0">
              <a:buNone/>
              <a:defRPr sz="5669">
                <a:solidFill>
                  <a:schemeClr val="tx1">
                    <a:tint val="75000"/>
                  </a:schemeClr>
                </a:solidFill>
              </a:defRPr>
            </a:lvl5pPr>
            <a:lvl6pPr marL="8099755" indent="0">
              <a:buNone/>
              <a:defRPr sz="5669">
                <a:solidFill>
                  <a:schemeClr val="tx1">
                    <a:tint val="75000"/>
                  </a:schemeClr>
                </a:solidFill>
              </a:defRPr>
            </a:lvl6pPr>
            <a:lvl7pPr marL="9719706" indent="0">
              <a:buNone/>
              <a:defRPr sz="5669">
                <a:solidFill>
                  <a:schemeClr val="tx1">
                    <a:tint val="75000"/>
                  </a:schemeClr>
                </a:solidFill>
              </a:defRPr>
            </a:lvl7pPr>
            <a:lvl8pPr marL="11339657" indent="0">
              <a:buNone/>
              <a:defRPr sz="5669">
                <a:solidFill>
                  <a:schemeClr val="tx1">
                    <a:tint val="75000"/>
                  </a:schemeClr>
                </a:solidFill>
              </a:defRPr>
            </a:lvl8pPr>
            <a:lvl9pPr marL="12959608" indent="0">
              <a:buNone/>
              <a:defRPr sz="5669">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F384D3-BD68-D045-BB96-14DF123A789F}" type="datetimeFigureOut">
              <a:rPr lang="en-US" smtClean="0"/>
              <a:pPr/>
              <a:t>5/26/2026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pPr/>
              <a:t>‹#›</a:t>
            </a:fld>
            <a:endParaRPr lang="en-US"/>
          </a:p>
        </p:txBody>
      </p:sp>
    </p:spTree>
    <p:extLst>
      <p:ext uri="{BB962C8B-B14F-4D97-AF65-F5344CB8AC3E}">
        <p14:creationId xmlns:p14="http://schemas.microsoft.com/office/powerpoint/2010/main" val="1328590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27455" y="10541718"/>
            <a:ext cx="13769697" cy="251259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402143" y="10541718"/>
            <a:ext cx="13769697" cy="251259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EF384D3-BD68-D045-BB96-14DF123A789F}" type="datetimeFigureOut">
              <a:rPr lang="en-US" smtClean="0"/>
              <a:pPr/>
              <a:t>5/26/2026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06C09-6F33-3B4A-ACD9-EC8B621BEFB0}" type="slidenum">
              <a:rPr lang="en-US" smtClean="0"/>
              <a:pPr/>
              <a:t>‹#›</a:t>
            </a:fld>
            <a:endParaRPr lang="en-US"/>
          </a:p>
        </p:txBody>
      </p:sp>
    </p:spTree>
    <p:extLst>
      <p:ext uri="{BB962C8B-B14F-4D97-AF65-F5344CB8AC3E}">
        <p14:creationId xmlns:p14="http://schemas.microsoft.com/office/powerpoint/2010/main" val="80109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108354"/>
            <a:ext cx="27944386" cy="7654206"/>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31675" y="9707550"/>
            <a:ext cx="13706416" cy="4757520"/>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n-US"/>
              <a:t>Click to edit Master text styles</a:t>
            </a:r>
          </a:p>
        </p:txBody>
      </p:sp>
      <p:sp>
        <p:nvSpPr>
          <p:cNvPr id="4" name="Content Placeholder 3"/>
          <p:cNvSpPr>
            <a:spLocks noGrp="1"/>
          </p:cNvSpPr>
          <p:nvPr>
            <p:ph sz="half" idx="2"/>
          </p:nvPr>
        </p:nvSpPr>
        <p:spPr>
          <a:xfrm>
            <a:off x="2231675" y="14465070"/>
            <a:ext cx="13706416" cy="212759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402143" y="9707550"/>
            <a:ext cx="13773918" cy="4757520"/>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n-US"/>
              <a:t>Click to edit Master text styles</a:t>
            </a:r>
          </a:p>
        </p:txBody>
      </p:sp>
      <p:sp>
        <p:nvSpPr>
          <p:cNvPr id="6" name="Content Placeholder 5"/>
          <p:cNvSpPr>
            <a:spLocks noGrp="1"/>
          </p:cNvSpPr>
          <p:nvPr>
            <p:ph sz="quarter" idx="4"/>
          </p:nvPr>
        </p:nvSpPr>
        <p:spPr>
          <a:xfrm>
            <a:off x="16402143" y="14465070"/>
            <a:ext cx="13773918" cy="212759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F384D3-BD68-D045-BB96-14DF123A789F}" type="datetimeFigureOut">
              <a:rPr lang="en-US" smtClean="0"/>
              <a:pPr/>
              <a:t>5/26/2026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206C09-6F33-3B4A-ACD9-EC8B621BEFB0}" type="slidenum">
              <a:rPr lang="en-US" smtClean="0"/>
              <a:pPr/>
              <a:t>‹#›</a:t>
            </a:fld>
            <a:endParaRPr lang="en-US"/>
          </a:p>
        </p:txBody>
      </p:sp>
    </p:spTree>
    <p:extLst>
      <p:ext uri="{BB962C8B-B14F-4D97-AF65-F5344CB8AC3E}">
        <p14:creationId xmlns:p14="http://schemas.microsoft.com/office/powerpoint/2010/main" val="2079284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F384D3-BD68-D045-BB96-14DF123A789F}" type="datetimeFigureOut">
              <a:rPr lang="en-US" smtClean="0"/>
              <a:pPr/>
              <a:t>5/26/2026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206C09-6F33-3B4A-ACD9-EC8B621BEFB0}" type="slidenum">
              <a:rPr lang="en-US" smtClean="0"/>
              <a:pPr/>
              <a:t>‹#›</a:t>
            </a:fld>
            <a:endParaRPr lang="en-US"/>
          </a:p>
        </p:txBody>
      </p:sp>
    </p:spTree>
    <p:extLst>
      <p:ext uri="{BB962C8B-B14F-4D97-AF65-F5344CB8AC3E}">
        <p14:creationId xmlns:p14="http://schemas.microsoft.com/office/powerpoint/2010/main" val="528346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F384D3-BD68-D045-BB96-14DF123A789F}" type="datetimeFigureOut">
              <a:rPr lang="en-US" smtClean="0"/>
              <a:pPr/>
              <a:t>5/26/2026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206C09-6F33-3B4A-ACD9-EC8B621BEFB0}" type="slidenum">
              <a:rPr lang="en-US" smtClean="0"/>
              <a:pPr/>
              <a:t>‹#›</a:t>
            </a:fld>
            <a:endParaRPr lang="en-US"/>
          </a:p>
        </p:txBody>
      </p:sp>
    </p:spTree>
    <p:extLst>
      <p:ext uri="{BB962C8B-B14F-4D97-AF65-F5344CB8AC3E}">
        <p14:creationId xmlns:p14="http://schemas.microsoft.com/office/powerpoint/2010/main" val="771989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640014"/>
            <a:ext cx="10449614" cy="9240044"/>
          </a:xfrm>
        </p:spPr>
        <p:txBody>
          <a:bodyPr anchor="b"/>
          <a:lstStyle>
            <a:lvl1pPr>
              <a:defRPr sz="11338"/>
            </a:lvl1pPr>
          </a:lstStyle>
          <a:p>
            <a:r>
              <a:rPr lang="en-US"/>
              <a:t>Click to edit Master title style</a:t>
            </a:r>
            <a:endParaRPr lang="en-US" dirty="0"/>
          </a:p>
        </p:txBody>
      </p:sp>
      <p:sp>
        <p:nvSpPr>
          <p:cNvPr id="3" name="Content Placeholder 2"/>
          <p:cNvSpPr>
            <a:spLocks noGrp="1"/>
          </p:cNvSpPr>
          <p:nvPr>
            <p:ph idx="1"/>
          </p:nvPr>
        </p:nvSpPr>
        <p:spPr>
          <a:xfrm>
            <a:off x="13773920" y="5701705"/>
            <a:ext cx="16402139" cy="28141800"/>
          </a:xfrm>
        </p:spPr>
        <p:txBody>
          <a:bodyPr/>
          <a:lstStyle>
            <a:lvl1pPr>
              <a:defRPr sz="11338"/>
            </a:lvl1pPr>
            <a:lvl2pPr>
              <a:defRPr sz="9921"/>
            </a:lvl2pPr>
            <a:lvl3pPr>
              <a:defRPr sz="8504"/>
            </a:lvl3pPr>
            <a:lvl4pPr>
              <a:defRPr sz="7086"/>
            </a:lvl4pPr>
            <a:lvl5pPr>
              <a:defRPr sz="7086"/>
            </a:lvl5pPr>
            <a:lvl6pPr>
              <a:defRPr sz="7086"/>
            </a:lvl6pPr>
            <a:lvl7pPr>
              <a:defRPr sz="7086"/>
            </a:lvl7pPr>
            <a:lvl8pPr>
              <a:defRPr sz="7086"/>
            </a:lvl8pPr>
            <a:lvl9pPr>
              <a:defRPr sz="708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31671" y="11880056"/>
            <a:ext cx="10449614" cy="22009274"/>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n-US"/>
              <a:t>Click to edit Master text styles</a:t>
            </a:r>
          </a:p>
        </p:txBody>
      </p:sp>
      <p:sp>
        <p:nvSpPr>
          <p:cNvPr id="5" name="Date Placeholder 4"/>
          <p:cNvSpPr>
            <a:spLocks noGrp="1"/>
          </p:cNvSpPr>
          <p:nvPr>
            <p:ph type="dt" sz="half" idx="10"/>
          </p:nvPr>
        </p:nvSpPr>
        <p:spPr/>
        <p:txBody>
          <a:bodyPr/>
          <a:lstStyle/>
          <a:p>
            <a:fld id="{CEF384D3-BD68-D045-BB96-14DF123A789F}" type="datetimeFigureOut">
              <a:rPr lang="en-US" smtClean="0"/>
              <a:pPr/>
              <a:t>5/26/2026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06C09-6F33-3B4A-ACD9-EC8B621BEFB0}" type="slidenum">
              <a:rPr lang="en-US" smtClean="0"/>
              <a:pPr/>
              <a:t>‹#›</a:t>
            </a:fld>
            <a:endParaRPr lang="en-US"/>
          </a:p>
        </p:txBody>
      </p:sp>
    </p:spTree>
    <p:extLst>
      <p:ext uri="{BB962C8B-B14F-4D97-AF65-F5344CB8AC3E}">
        <p14:creationId xmlns:p14="http://schemas.microsoft.com/office/powerpoint/2010/main" val="403083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640014"/>
            <a:ext cx="10449614" cy="9240044"/>
          </a:xfrm>
        </p:spPr>
        <p:txBody>
          <a:bodyPr anchor="b"/>
          <a:lstStyle>
            <a:lvl1pPr>
              <a:defRPr sz="11338"/>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73920" y="5701705"/>
            <a:ext cx="16402139" cy="28141800"/>
          </a:xfrm>
        </p:spPr>
        <p:txBody>
          <a:bodyPr anchor="t"/>
          <a:lstStyle>
            <a:lvl1pPr marL="0" indent="0">
              <a:buNone/>
              <a:defRPr sz="11338"/>
            </a:lvl1pPr>
            <a:lvl2pPr marL="1619951" indent="0">
              <a:buNone/>
              <a:defRPr sz="9921"/>
            </a:lvl2pPr>
            <a:lvl3pPr marL="3239902" indent="0">
              <a:buNone/>
              <a:defRPr sz="8504"/>
            </a:lvl3pPr>
            <a:lvl4pPr marL="4859853" indent="0">
              <a:buNone/>
              <a:defRPr sz="7086"/>
            </a:lvl4pPr>
            <a:lvl5pPr marL="6479804" indent="0">
              <a:buNone/>
              <a:defRPr sz="7086"/>
            </a:lvl5pPr>
            <a:lvl6pPr marL="8099755" indent="0">
              <a:buNone/>
              <a:defRPr sz="7086"/>
            </a:lvl6pPr>
            <a:lvl7pPr marL="9719706" indent="0">
              <a:buNone/>
              <a:defRPr sz="7086"/>
            </a:lvl7pPr>
            <a:lvl8pPr marL="11339657" indent="0">
              <a:buNone/>
              <a:defRPr sz="7086"/>
            </a:lvl8pPr>
            <a:lvl9pPr marL="12959608" indent="0">
              <a:buNone/>
              <a:defRPr sz="7086"/>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2231671" y="11880056"/>
            <a:ext cx="10449614" cy="22009274"/>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n-US"/>
              <a:t>Click to edit Master text styles</a:t>
            </a:r>
          </a:p>
        </p:txBody>
      </p:sp>
      <p:sp>
        <p:nvSpPr>
          <p:cNvPr id="5" name="Date Placeholder 4"/>
          <p:cNvSpPr>
            <a:spLocks noGrp="1"/>
          </p:cNvSpPr>
          <p:nvPr>
            <p:ph type="dt" sz="half" idx="10"/>
          </p:nvPr>
        </p:nvSpPr>
        <p:spPr/>
        <p:txBody>
          <a:bodyPr/>
          <a:lstStyle/>
          <a:p>
            <a:fld id="{CEF384D3-BD68-D045-BB96-14DF123A789F}" type="datetimeFigureOut">
              <a:rPr lang="en-US" smtClean="0"/>
              <a:pPr/>
              <a:t>5/26/2026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06C09-6F33-3B4A-ACD9-EC8B621BEFB0}" type="slidenum">
              <a:rPr lang="en-US" smtClean="0"/>
              <a:pPr/>
              <a:t>‹#›</a:t>
            </a:fld>
            <a:endParaRPr lang="en-US"/>
          </a:p>
        </p:txBody>
      </p:sp>
    </p:spTree>
    <p:extLst>
      <p:ext uri="{BB962C8B-B14F-4D97-AF65-F5344CB8AC3E}">
        <p14:creationId xmlns:p14="http://schemas.microsoft.com/office/powerpoint/2010/main" val="1463499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27452" y="2108354"/>
            <a:ext cx="27944386" cy="765420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27452" y="10541718"/>
            <a:ext cx="27944386" cy="2512595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27451" y="36703519"/>
            <a:ext cx="7289840" cy="2108343"/>
          </a:xfrm>
          <a:prstGeom prst="rect">
            <a:avLst/>
          </a:prstGeom>
        </p:spPr>
        <p:txBody>
          <a:bodyPr vert="horz" lIns="91440" tIns="45720" rIns="91440" bIns="45720" rtlCol="0" anchor="ctr"/>
          <a:lstStyle>
            <a:lvl1pPr algn="l">
              <a:defRPr sz="4252">
                <a:solidFill>
                  <a:schemeClr val="tx1">
                    <a:tint val="75000"/>
                  </a:schemeClr>
                </a:solidFill>
              </a:defRPr>
            </a:lvl1pPr>
          </a:lstStyle>
          <a:p>
            <a:fld id="{CEF384D3-BD68-D045-BB96-14DF123A789F}" type="datetimeFigureOut">
              <a:rPr lang="en-US" smtClean="0"/>
              <a:pPr/>
              <a:t>5/26/2026</a:t>
            </a:fld>
            <a:endParaRPr lang="en-US"/>
          </a:p>
        </p:txBody>
      </p:sp>
      <p:sp>
        <p:nvSpPr>
          <p:cNvPr id="5" name="Footer Placeholder 4"/>
          <p:cNvSpPr>
            <a:spLocks noGrp="1"/>
          </p:cNvSpPr>
          <p:nvPr>
            <p:ph type="ftr" sz="quarter" idx="3"/>
          </p:nvPr>
        </p:nvSpPr>
        <p:spPr>
          <a:xfrm>
            <a:off x="10732265" y="36703519"/>
            <a:ext cx="10934760" cy="2108343"/>
          </a:xfrm>
          <a:prstGeom prst="rect">
            <a:avLst/>
          </a:prstGeom>
        </p:spPr>
        <p:txBody>
          <a:bodyPr vert="horz" lIns="91440" tIns="45720" rIns="91440" bIns="45720" rtlCol="0" anchor="ctr"/>
          <a:lstStyle>
            <a:lvl1pPr algn="ctr">
              <a:defRPr sz="425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2881997" y="36703519"/>
            <a:ext cx="7289840" cy="2108343"/>
          </a:xfrm>
          <a:prstGeom prst="rect">
            <a:avLst/>
          </a:prstGeom>
        </p:spPr>
        <p:txBody>
          <a:bodyPr vert="horz" lIns="91440" tIns="45720" rIns="91440" bIns="45720" rtlCol="0" anchor="ctr"/>
          <a:lstStyle>
            <a:lvl1pPr algn="r">
              <a:defRPr sz="4252">
                <a:solidFill>
                  <a:schemeClr val="tx1">
                    <a:tint val="75000"/>
                  </a:schemeClr>
                </a:solidFill>
              </a:defRPr>
            </a:lvl1pPr>
          </a:lstStyle>
          <a:p>
            <a:fld id="{F6206C09-6F33-3B4A-ACD9-EC8B621BEFB0}" type="slidenum">
              <a:rPr lang="en-US" smtClean="0"/>
              <a:pPr/>
              <a:t>‹#›</a:t>
            </a:fld>
            <a:endParaRPr lang="en-US"/>
          </a:p>
        </p:txBody>
      </p:sp>
    </p:spTree>
    <p:extLst>
      <p:ext uri="{BB962C8B-B14F-4D97-AF65-F5344CB8AC3E}">
        <p14:creationId xmlns:p14="http://schemas.microsoft.com/office/powerpoint/2010/main" val="8671555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239902" rtl="0" eaLnBrk="1" latinLnBrk="0" hangingPunct="1">
        <a:lnSpc>
          <a:spcPct val="90000"/>
        </a:lnSpc>
        <a:spcBef>
          <a:spcPct val="0"/>
        </a:spcBef>
        <a:buNone/>
        <a:defRPr sz="15590" kern="1200">
          <a:solidFill>
            <a:schemeClr val="tx1"/>
          </a:solidFill>
          <a:latin typeface="+mj-lt"/>
          <a:ea typeface="+mj-ea"/>
          <a:cs typeface="+mj-cs"/>
        </a:defRPr>
      </a:lvl1pPr>
    </p:titleStyle>
    <p:bodyStyle>
      <a:lvl1pPr marL="809976" indent="-809976" algn="l" defTabSz="3239902" rtl="0" eaLnBrk="1" latinLnBrk="0" hangingPunct="1">
        <a:lnSpc>
          <a:spcPct val="90000"/>
        </a:lnSpc>
        <a:spcBef>
          <a:spcPts val="3543"/>
        </a:spcBef>
        <a:buFont typeface="Arial" panose="020B0604020202020204" pitchFamily="34" charset="0"/>
        <a:buChar char="•"/>
        <a:defRPr sz="9921" kern="1200">
          <a:solidFill>
            <a:schemeClr val="tx1"/>
          </a:solidFill>
          <a:latin typeface="+mn-lt"/>
          <a:ea typeface="+mn-ea"/>
          <a:cs typeface="+mn-cs"/>
        </a:defRPr>
      </a:lvl1pPr>
      <a:lvl2pPr marL="2429927" indent="-809976" algn="l" defTabSz="3239902"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49878" indent="-809976" algn="l" defTabSz="3239902" rtl="0" eaLnBrk="1" latinLnBrk="0" hangingPunct="1">
        <a:lnSpc>
          <a:spcPct val="90000"/>
        </a:lnSpc>
        <a:spcBef>
          <a:spcPts val="1772"/>
        </a:spcBef>
        <a:buFont typeface="Arial" panose="020B0604020202020204" pitchFamily="34" charset="0"/>
        <a:buChar char="•"/>
        <a:defRPr sz="7086" kern="1200">
          <a:solidFill>
            <a:schemeClr val="tx1"/>
          </a:solidFill>
          <a:latin typeface="+mn-lt"/>
          <a:ea typeface="+mn-ea"/>
          <a:cs typeface="+mn-cs"/>
        </a:defRPr>
      </a:lvl3pPr>
      <a:lvl4pPr marL="5669829"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89780"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09731"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29682"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49633"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69584"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n-US"/>
      </a:defPPr>
      <a:lvl1pPr marL="0" algn="l" defTabSz="3239902" rtl="0" eaLnBrk="1" latinLnBrk="0" hangingPunct="1">
        <a:defRPr sz="6378" kern="1200">
          <a:solidFill>
            <a:schemeClr val="tx1"/>
          </a:solidFill>
          <a:latin typeface="+mn-lt"/>
          <a:ea typeface="+mn-ea"/>
          <a:cs typeface="+mn-cs"/>
        </a:defRPr>
      </a:lvl1pPr>
      <a:lvl2pPr marL="1619951" algn="l" defTabSz="3239902" rtl="0" eaLnBrk="1" latinLnBrk="0" hangingPunct="1">
        <a:defRPr sz="6378" kern="1200">
          <a:solidFill>
            <a:schemeClr val="tx1"/>
          </a:solidFill>
          <a:latin typeface="+mn-lt"/>
          <a:ea typeface="+mn-ea"/>
          <a:cs typeface="+mn-cs"/>
        </a:defRPr>
      </a:lvl2pPr>
      <a:lvl3pPr marL="3239902" algn="l" defTabSz="3239902" rtl="0" eaLnBrk="1" latinLnBrk="0" hangingPunct="1">
        <a:defRPr sz="6378" kern="1200">
          <a:solidFill>
            <a:schemeClr val="tx1"/>
          </a:solidFill>
          <a:latin typeface="+mn-lt"/>
          <a:ea typeface="+mn-ea"/>
          <a:cs typeface="+mn-cs"/>
        </a:defRPr>
      </a:lvl3pPr>
      <a:lvl4pPr marL="4859853" algn="l" defTabSz="3239902" rtl="0" eaLnBrk="1" latinLnBrk="0" hangingPunct="1">
        <a:defRPr sz="6378" kern="1200">
          <a:solidFill>
            <a:schemeClr val="tx1"/>
          </a:solidFill>
          <a:latin typeface="+mn-lt"/>
          <a:ea typeface="+mn-ea"/>
          <a:cs typeface="+mn-cs"/>
        </a:defRPr>
      </a:lvl4pPr>
      <a:lvl5pPr marL="6479804" algn="l" defTabSz="3239902" rtl="0" eaLnBrk="1" latinLnBrk="0" hangingPunct="1">
        <a:defRPr sz="6378" kern="1200">
          <a:solidFill>
            <a:schemeClr val="tx1"/>
          </a:solidFill>
          <a:latin typeface="+mn-lt"/>
          <a:ea typeface="+mn-ea"/>
          <a:cs typeface="+mn-cs"/>
        </a:defRPr>
      </a:lvl5pPr>
      <a:lvl6pPr marL="8099755" algn="l" defTabSz="3239902" rtl="0" eaLnBrk="1" latinLnBrk="0" hangingPunct="1">
        <a:defRPr sz="6378" kern="1200">
          <a:solidFill>
            <a:schemeClr val="tx1"/>
          </a:solidFill>
          <a:latin typeface="+mn-lt"/>
          <a:ea typeface="+mn-ea"/>
          <a:cs typeface="+mn-cs"/>
        </a:defRPr>
      </a:lvl6pPr>
      <a:lvl7pPr marL="9719706" algn="l" defTabSz="3239902" rtl="0" eaLnBrk="1" latinLnBrk="0" hangingPunct="1">
        <a:defRPr sz="6378" kern="1200">
          <a:solidFill>
            <a:schemeClr val="tx1"/>
          </a:solidFill>
          <a:latin typeface="+mn-lt"/>
          <a:ea typeface="+mn-ea"/>
          <a:cs typeface="+mn-cs"/>
        </a:defRPr>
      </a:lvl7pPr>
      <a:lvl8pPr marL="11339657" algn="l" defTabSz="3239902" rtl="0" eaLnBrk="1" latinLnBrk="0" hangingPunct="1">
        <a:defRPr sz="6378" kern="1200">
          <a:solidFill>
            <a:schemeClr val="tx1"/>
          </a:solidFill>
          <a:latin typeface="+mn-lt"/>
          <a:ea typeface="+mn-ea"/>
          <a:cs typeface="+mn-cs"/>
        </a:defRPr>
      </a:lvl8pPr>
      <a:lvl9pPr marL="12959608" algn="l" defTabSz="3239902"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Straight Connector 16"/>
          <p:cNvCxnSpPr/>
          <p:nvPr/>
        </p:nvCxnSpPr>
        <p:spPr>
          <a:xfrm>
            <a:off x="2888" y="5900769"/>
            <a:ext cx="32396400" cy="0"/>
          </a:xfrm>
          <a:prstGeom prst="line">
            <a:avLst/>
          </a:prstGeom>
          <a:ln w="127000" cmpd="sng">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891896" y="6550353"/>
            <a:ext cx="28776842" cy="1938992"/>
          </a:xfrm>
          <a:prstGeom prst="rect">
            <a:avLst/>
          </a:prstGeom>
          <a:noFill/>
        </p:spPr>
        <p:txBody>
          <a:bodyPr wrap="square" rtlCol="0">
            <a:spAutoFit/>
          </a:bodyPr>
          <a:lstStyle/>
          <a:p>
            <a:pPr algn="ctr"/>
            <a:r>
              <a:rPr lang="it-IT" sz="6000" b="1" dirty="0">
                <a:latin typeface="Arial" charset="0"/>
                <a:ea typeface="Arial" charset="0"/>
                <a:cs typeface="Arial" charset="0"/>
              </a:rPr>
              <a:t>MODELE DE VARIAȚIE A GREUTĂȚII BOABELOR IN PANICULUL DE OVĂZ ÎN RAPORT CU PARAMETRII AGRONOMICI AI PLANTEI</a:t>
            </a:r>
            <a:endParaRPr lang="en-US" sz="6000" b="1" dirty="0">
              <a:solidFill>
                <a:srgbClr val="FF0000"/>
              </a:solidFill>
              <a:latin typeface="Arial" charset="0"/>
              <a:ea typeface="Arial" charset="0"/>
              <a:cs typeface="Arial" charset="0"/>
            </a:endParaRPr>
          </a:p>
        </p:txBody>
      </p:sp>
      <p:sp>
        <p:nvSpPr>
          <p:cNvPr id="19" name="TextBox 18"/>
          <p:cNvSpPr txBox="1"/>
          <p:nvPr/>
        </p:nvSpPr>
        <p:spPr>
          <a:xfrm>
            <a:off x="1771853" y="8660612"/>
            <a:ext cx="28359197" cy="2308324"/>
          </a:xfrm>
          <a:prstGeom prst="rect">
            <a:avLst/>
          </a:prstGeom>
          <a:noFill/>
        </p:spPr>
        <p:txBody>
          <a:bodyPr wrap="square" rtlCol="0">
            <a:spAutoFit/>
          </a:bodyPr>
          <a:lstStyle/>
          <a:p>
            <a:pPr algn="r"/>
            <a:r>
              <a:rPr lang="ro-RO" sz="3600" b="1" dirty="0">
                <a:latin typeface="Arial" charset="0"/>
                <a:ea typeface="Arial" charset="0"/>
                <a:cs typeface="Arial" charset="0"/>
              </a:rPr>
              <a:t>AGAPIE Alina</a:t>
            </a:r>
            <a:r>
              <a:rPr lang="en-US" sz="3600" b="1" dirty="0">
                <a:latin typeface="Arial" charset="0"/>
                <a:ea typeface="Arial" charset="0"/>
                <a:cs typeface="Arial" charset="0"/>
              </a:rPr>
              <a:t> </a:t>
            </a:r>
            <a:r>
              <a:rPr lang="ro-RO" sz="3600" b="1" dirty="0">
                <a:latin typeface="Arial" charset="0"/>
                <a:ea typeface="Arial" charset="0"/>
                <a:cs typeface="Arial" charset="0"/>
              </a:rPr>
              <a:t>Laura</a:t>
            </a:r>
            <a:r>
              <a:rPr lang="en-US" sz="3600" b="1" baseline="30000" dirty="0">
                <a:latin typeface="Arial" charset="0"/>
                <a:ea typeface="Arial" charset="0"/>
                <a:cs typeface="Arial" charset="0"/>
              </a:rPr>
              <a:t>1</a:t>
            </a:r>
            <a:r>
              <a:rPr lang="en-US" sz="3600" b="1" dirty="0">
                <a:latin typeface="Arial" charset="0"/>
                <a:ea typeface="Arial" charset="0"/>
                <a:cs typeface="Arial" charset="0"/>
              </a:rPr>
              <a:t>, HORABLAGA </a:t>
            </a:r>
            <a:r>
              <a:rPr lang="en-US" sz="3600" b="1" dirty="0" err="1">
                <a:latin typeface="Arial" charset="0"/>
                <a:ea typeface="Arial" charset="0"/>
                <a:cs typeface="Arial" charset="0"/>
              </a:rPr>
              <a:t>Nicolae</a:t>
            </a:r>
            <a:r>
              <a:rPr lang="en-US" sz="3600" b="1" dirty="0">
                <a:latin typeface="Arial" charset="0"/>
                <a:ea typeface="Arial" charset="0"/>
                <a:cs typeface="Arial" charset="0"/>
              </a:rPr>
              <a:t> Marinel</a:t>
            </a:r>
            <a:r>
              <a:rPr lang="en-US" sz="3600" b="1" baseline="30000" dirty="0">
                <a:latin typeface="Arial" charset="0"/>
                <a:ea typeface="Arial" charset="0"/>
                <a:cs typeface="Arial" charset="0"/>
              </a:rPr>
              <a:t>1,2</a:t>
            </a:r>
            <a:r>
              <a:rPr lang="en-US" sz="3600" b="1" dirty="0">
                <a:latin typeface="Arial" charset="0"/>
                <a:ea typeface="Arial" charset="0"/>
                <a:cs typeface="Arial" charset="0"/>
              </a:rPr>
              <a:t>, </a:t>
            </a:r>
            <a:r>
              <a:rPr lang="ro-RO" sz="3600" b="1" dirty="0">
                <a:latin typeface="Arial" charset="0"/>
                <a:ea typeface="Arial" charset="0"/>
                <a:cs typeface="Arial" charset="0"/>
              </a:rPr>
              <a:t>VACARIU</a:t>
            </a:r>
            <a:r>
              <a:rPr lang="en-US" sz="3600" b="1" dirty="0">
                <a:latin typeface="Arial" charset="0"/>
                <a:ea typeface="Arial" charset="0"/>
                <a:cs typeface="Arial" charset="0"/>
              </a:rPr>
              <a:t> </a:t>
            </a:r>
            <a:r>
              <a:rPr lang="ro-RO" sz="3600" b="1" dirty="0">
                <a:latin typeface="Arial" charset="0"/>
                <a:ea typeface="Arial" charset="0"/>
                <a:cs typeface="Arial" charset="0"/>
              </a:rPr>
              <a:t>Busuioc</a:t>
            </a:r>
            <a:r>
              <a:rPr lang="en-US" sz="3600" b="1" baseline="30000" dirty="0">
                <a:latin typeface="Arial" charset="0"/>
                <a:ea typeface="Arial" charset="0"/>
                <a:cs typeface="Arial" charset="0"/>
              </a:rPr>
              <a:t>1</a:t>
            </a:r>
            <a:r>
              <a:rPr lang="en-US" sz="3600" b="1" dirty="0">
                <a:latin typeface="Arial" charset="0"/>
                <a:ea typeface="Arial" charset="0"/>
                <a:cs typeface="Arial" charset="0"/>
              </a:rPr>
              <a:t>, SALA Florin</a:t>
            </a:r>
            <a:r>
              <a:rPr lang="en-US" sz="3600" b="1" baseline="30000" dirty="0">
                <a:latin typeface="Arial" charset="0"/>
                <a:ea typeface="Arial" charset="0"/>
                <a:cs typeface="Arial" charset="0"/>
              </a:rPr>
              <a:t>1,2,*</a:t>
            </a:r>
            <a:endParaRPr lang="ro-RO" sz="3600" b="1" dirty="0">
              <a:latin typeface="Arial" charset="0"/>
              <a:ea typeface="Arial" charset="0"/>
              <a:cs typeface="Arial" charset="0"/>
            </a:endParaRPr>
          </a:p>
          <a:p>
            <a:pPr algn="r"/>
            <a:r>
              <a:rPr lang="en-US" sz="3600" b="1" i="1" baseline="30000" dirty="0">
                <a:latin typeface="Arial" charset="0"/>
                <a:ea typeface="Arial" charset="0"/>
                <a:cs typeface="Arial" charset="0"/>
              </a:rPr>
              <a:t>1)</a:t>
            </a:r>
            <a:r>
              <a:rPr lang="en-US" sz="3600" b="1" i="1" dirty="0">
                <a:latin typeface="Arial" charset="0"/>
                <a:ea typeface="Arial" charset="0"/>
                <a:cs typeface="Arial" charset="0"/>
              </a:rPr>
              <a:t> Agricultural Research and Development Station </a:t>
            </a:r>
            <a:r>
              <a:rPr lang="en-US" sz="3600" b="1" i="1" dirty="0" err="1">
                <a:latin typeface="Arial" charset="0"/>
                <a:ea typeface="Arial" charset="0"/>
                <a:cs typeface="Arial" charset="0"/>
              </a:rPr>
              <a:t>Lovrin</a:t>
            </a:r>
            <a:r>
              <a:rPr lang="en-US" sz="3600" b="1" i="1" dirty="0">
                <a:latin typeface="Arial" charset="0"/>
                <a:ea typeface="Arial" charset="0"/>
                <a:cs typeface="Arial" charset="0"/>
              </a:rPr>
              <a:t>, </a:t>
            </a:r>
            <a:r>
              <a:rPr lang="en-US" sz="3600" b="1" i="1" dirty="0" err="1">
                <a:latin typeface="Arial" charset="0"/>
                <a:ea typeface="Arial" charset="0"/>
                <a:cs typeface="Arial" charset="0"/>
              </a:rPr>
              <a:t>Lovrin</a:t>
            </a:r>
            <a:r>
              <a:rPr lang="en-US" sz="3600" b="1" i="1" dirty="0">
                <a:latin typeface="Arial" charset="0"/>
                <a:ea typeface="Arial" charset="0"/>
                <a:cs typeface="Arial" charset="0"/>
              </a:rPr>
              <a:t>, 521, </a:t>
            </a:r>
            <a:r>
              <a:rPr lang="en-US" sz="3600" b="1" i="1" dirty="0" err="1">
                <a:latin typeface="Arial" charset="0"/>
                <a:ea typeface="Arial" charset="0"/>
                <a:cs typeface="Arial" charset="0"/>
              </a:rPr>
              <a:t>Timiș</a:t>
            </a:r>
            <a:r>
              <a:rPr lang="en-US" sz="3600" b="1" i="1" dirty="0">
                <a:latin typeface="Arial" charset="0"/>
                <a:ea typeface="Arial" charset="0"/>
                <a:cs typeface="Arial" charset="0"/>
              </a:rPr>
              <a:t> County, 0256381401 </a:t>
            </a:r>
          </a:p>
          <a:p>
            <a:pPr algn="r"/>
            <a:r>
              <a:rPr lang="en-US" sz="3600" b="1" i="1" baseline="30000" dirty="0">
                <a:latin typeface="Arial" charset="0"/>
                <a:ea typeface="Arial" charset="0"/>
                <a:cs typeface="Arial" charset="0"/>
              </a:rPr>
              <a:t>2)</a:t>
            </a:r>
            <a:r>
              <a:rPr lang="en-US" sz="3600" b="1" i="1" dirty="0">
                <a:latin typeface="Arial" charset="0"/>
                <a:ea typeface="Arial" charset="0"/>
                <a:cs typeface="Arial" charset="0"/>
              </a:rPr>
              <a:t> University of Life Sciences “King </a:t>
            </a:r>
            <a:r>
              <a:rPr lang="en-US" sz="3600" b="1" i="1" dirty="0" err="1">
                <a:latin typeface="Arial" charset="0"/>
                <a:ea typeface="Arial" charset="0"/>
                <a:cs typeface="Arial" charset="0"/>
              </a:rPr>
              <a:t>Mihai</a:t>
            </a:r>
            <a:r>
              <a:rPr lang="en-US" sz="3600" b="1" i="1" dirty="0">
                <a:latin typeface="Arial" charset="0"/>
                <a:ea typeface="Arial" charset="0"/>
                <a:cs typeface="Arial" charset="0"/>
              </a:rPr>
              <a:t> I” from Timisoara, </a:t>
            </a:r>
            <a:r>
              <a:rPr lang="en-US" sz="3600" b="1" i="1" dirty="0" err="1">
                <a:latin typeface="Arial" charset="0"/>
                <a:ea typeface="Arial" charset="0"/>
                <a:cs typeface="Arial" charset="0"/>
              </a:rPr>
              <a:t>Calea</a:t>
            </a:r>
            <a:r>
              <a:rPr lang="en-US" sz="3600" b="1" i="1" dirty="0">
                <a:latin typeface="Arial" charset="0"/>
                <a:ea typeface="Arial" charset="0"/>
                <a:cs typeface="Arial" charset="0"/>
              </a:rPr>
              <a:t> </a:t>
            </a:r>
            <a:r>
              <a:rPr lang="en-US" sz="3600" b="1" i="1" dirty="0" err="1">
                <a:latin typeface="Arial" charset="0"/>
                <a:ea typeface="Arial" charset="0"/>
                <a:cs typeface="Arial" charset="0"/>
              </a:rPr>
              <a:t>Aradului</a:t>
            </a:r>
            <a:r>
              <a:rPr lang="en-US" sz="3600" b="1" i="1" dirty="0">
                <a:latin typeface="Arial" charset="0"/>
                <a:ea typeface="Arial" charset="0"/>
                <a:cs typeface="Arial" charset="0"/>
              </a:rPr>
              <a:t>, 119, 300645, Timisoara</a:t>
            </a:r>
            <a:endParaRPr lang="ro-RO" sz="3600" b="1" i="1" dirty="0">
              <a:latin typeface="Arial" charset="0"/>
              <a:ea typeface="Arial" charset="0"/>
              <a:cs typeface="Arial" charset="0"/>
            </a:endParaRPr>
          </a:p>
          <a:p>
            <a:pPr algn="r"/>
            <a:r>
              <a:rPr lang="ro-RO" sz="3600" b="1" i="1" dirty="0">
                <a:latin typeface="Arial" charset="0"/>
                <a:ea typeface="Arial" charset="0"/>
                <a:cs typeface="Arial" charset="0"/>
              </a:rPr>
              <a:t>*Corresponding author: florin_sala@usvt.ro</a:t>
            </a:r>
          </a:p>
        </p:txBody>
      </p:sp>
      <p:sp>
        <p:nvSpPr>
          <p:cNvPr id="20" name="TextBox 19"/>
          <p:cNvSpPr txBox="1"/>
          <p:nvPr/>
        </p:nvSpPr>
        <p:spPr>
          <a:xfrm>
            <a:off x="1891896" y="11131520"/>
            <a:ext cx="28764000" cy="4401205"/>
          </a:xfrm>
          <a:prstGeom prst="rect">
            <a:avLst/>
          </a:prstGeom>
          <a:noFill/>
        </p:spPr>
        <p:txBody>
          <a:bodyPr wrap="square" rtlCol="0">
            <a:spAutoFit/>
          </a:bodyPr>
          <a:lstStyle/>
          <a:p>
            <a:r>
              <a:rPr lang="ro-RO" sz="4000" b="1" dirty="0">
                <a:latin typeface="Arial" charset="0"/>
                <a:ea typeface="Arial" charset="0"/>
                <a:cs typeface="Arial" charset="0"/>
              </a:rPr>
              <a:t>INTRODUCERE</a:t>
            </a:r>
          </a:p>
          <a:p>
            <a:pPr algn="just"/>
            <a:r>
              <a:rPr lang="en-US" sz="4000" dirty="0" err="1">
                <a:latin typeface="Arial" charset="0"/>
                <a:ea typeface="Arial" charset="0"/>
                <a:cs typeface="Arial" charset="0"/>
              </a:rPr>
              <a:t>Ovazul</a:t>
            </a:r>
            <a:r>
              <a:rPr lang="en-US" sz="4000" dirty="0">
                <a:latin typeface="Arial" charset="0"/>
                <a:ea typeface="Arial" charset="0"/>
                <a:cs typeface="Arial" charset="0"/>
              </a:rPr>
              <a:t> (</a:t>
            </a:r>
            <a:r>
              <a:rPr lang="en-US" sz="4000" i="1" dirty="0" err="1">
                <a:latin typeface="Arial" charset="0"/>
                <a:ea typeface="Arial" charset="0"/>
                <a:cs typeface="Arial" charset="0"/>
              </a:rPr>
              <a:t>Avena</a:t>
            </a:r>
            <a:r>
              <a:rPr lang="en-US" sz="4000" i="1" dirty="0">
                <a:latin typeface="Arial" charset="0"/>
                <a:ea typeface="Arial" charset="0"/>
                <a:cs typeface="Arial" charset="0"/>
              </a:rPr>
              <a:t> sativa</a:t>
            </a:r>
            <a:r>
              <a:rPr lang="en-US" sz="4000" dirty="0">
                <a:latin typeface="Arial" charset="0"/>
                <a:ea typeface="Arial" charset="0"/>
                <a:cs typeface="Arial" charset="0"/>
              </a:rPr>
              <a:t> L.) </a:t>
            </a:r>
            <a:r>
              <a:rPr lang="en-US" sz="4000" dirty="0" err="1">
                <a:latin typeface="Arial" charset="0"/>
                <a:ea typeface="Arial" charset="0"/>
                <a:cs typeface="Arial" charset="0"/>
              </a:rPr>
              <a:t>este</a:t>
            </a:r>
            <a:r>
              <a:rPr lang="en-US" sz="4000" dirty="0">
                <a:latin typeface="Arial" charset="0"/>
                <a:ea typeface="Arial" charset="0"/>
                <a:cs typeface="Arial" charset="0"/>
              </a:rPr>
              <a:t> o </a:t>
            </a:r>
            <a:r>
              <a:rPr lang="en-US" sz="4000" dirty="0" err="1">
                <a:latin typeface="Arial" charset="0"/>
                <a:ea typeface="Arial" charset="0"/>
                <a:cs typeface="Arial" charset="0"/>
              </a:rPr>
              <a:t>planta</a:t>
            </a:r>
            <a:r>
              <a:rPr lang="en-US" sz="4000" dirty="0">
                <a:latin typeface="Arial" charset="0"/>
                <a:ea typeface="Arial" charset="0"/>
                <a:cs typeface="Arial" charset="0"/>
              </a:rPr>
              <a:t> </a:t>
            </a:r>
            <a:r>
              <a:rPr lang="en-US" sz="4000" dirty="0" err="1">
                <a:latin typeface="Arial" charset="0"/>
                <a:ea typeface="Arial" charset="0"/>
                <a:cs typeface="Arial" charset="0"/>
              </a:rPr>
              <a:t>cerealiera</a:t>
            </a:r>
            <a:r>
              <a:rPr lang="en-US" sz="4000" dirty="0">
                <a:latin typeface="Arial" charset="0"/>
                <a:ea typeface="Arial" charset="0"/>
                <a:cs typeface="Arial" charset="0"/>
              </a:rPr>
              <a:t> de </a:t>
            </a:r>
            <a:r>
              <a:rPr lang="en-US" sz="4000" dirty="0" err="1">
                <a:latin typeface="Arial" charset="0"/>
                <a:ea typeface="Arial" charset="0"/>
                <a:cs typeface="Arial" charset="0"/>
              </a:rPr>
              <a:t>interes</a:t>
            </a:r>
            <a:r>
              <a:rPr lang="en-US" sz="4000" dirty="0">
                <a:latin typeface="Arial" charset="0"/>
                <a:ea typeface="Arial" charset="0"/>
                <a:cs typeface="Arial" charset="0"/>
              </a:rPr>
              <a:t> </a:t>
            </a:r>
            <a:r>
              <a:rPr lang="en-US" sz="4000" dirty="0" err="1">
                <a:latin typeface="Arial" charset="0"/>
                <a:ea typeface="Arial" charset="0"/>
                <a:cs typeface="Arial" charset="0"/>
              </a:rPr>
              <a:t>mondial</a:t>
            </a:r>
            <a:r>
              <a:rPr lang="en-US" sz="4000" dirty="0">
                <a:latin typeface="Arial" charset="0"/>
                <a:ea typeface="Arial" charset="0"/>
                <a:cs typeface="Arial" charset="0"/>
              </a:rPr>
              <a:t>, cu </a:t>
            </a:r>
            <a:r>
              <a:rPr lang="en-US" sz="4000" dirty="0" err="1">
                <a:latin typeface="Arial" charset="0"/>
                <a:ea typeface="Arial" charset="0"/>
                <a:cs typeface="Arial" charset="0"/>
              </a:rPr>
              <a:t>importanta</a:t>
            </a:r>
            <a:r>
              <a:rPr lang="en-US" sz="4000" dirty="0">
                <a:latin typeface="Arial" charset="0"/>
                <a:ea typeface="Arial" charset="0"/>
                <a:cs typeface="Arial" charset="0"/>
              </a:rPr>
              <a:t> </a:t>
            </a:r>
            <a:r>
              <a:rPr lang="en-US" sz="4000" dirty="0" err="1">
                <a:latin typeface="Arial" charset="0"/>
                <a:ea typeface="Arial" charset="0"/>
                <a:cs typeface="Arial" charset="0"/>
              </a:rPr>
              <a:t>ridicata</a:t>
            </a:r>
            <a:r>
              <a:rPr lang="en-US" sz="4000" dirty="0">
                <a:latin typeface="Arial" charset="0"/>
                <a:ea typeface="Arial" charset="0"/>
                <a:cs typeface="Arial" charset="0"/>
              </a:rPr>
              <a:t> </a:t>
            </a:r>
            <a:r>
              <a:rPr lang="en-US" sz="4000" dirty="0" err="1">
                <a:latin typeface="Arial" charset="0"/>
                <a:ea typeface="Arial" charset="0"/>
                <a:cs typeface="Arial" charset="0"/>
              </a:rPr>
              <a:t>pentru</a:t>
            </a:r>
            <a:r>
              <a:rPr lang="en-US" sz="4000" dirty="0">
                <a:latin typeface="Arial" charset="0"/>
                <a:ea typeface="Arial" charset="0"/>
                <a:cs typeface="Arial" charset="0"/>
              </a:rPr>
              <a:t> </a:t>
            </a:r>
            <a:r>
              <a:rPr lang="en-US" sz="4000" dirty="0" err="1">
                <a:latin typeface="Arial" charset="0"/>
                <a:ea typeface="Arial" charset="0"/>
                <a:cs typeface="Arial" charset="0"/>
              </a:rPr>
              <a:t>furnizarea</a:t>
            </a:r>
            <a:r>
              <a:rPr lang="en-US" sz="4000" dirty="0">
                <a:latin typeface="Arial" charset="0"/>
                <a:ea typeface="Arial" charset="0"/>
                <a:cs typeface="Arial" charset="0"/>
              </a:rPr>
              <a:t> de </a:t>
            </a:r>
            <a:r>
              <a:rPr lang="en-US" sz="4000" dirty="0" err="1">
                <a:latin typeface="Arial" charset="0"/>
                <a:ea typeface="Arial" charset="0"/>
                <a:cs typeface="Arial" charset="0"/>
              </a:rPr>
              <a:t>resurse</a:t>
            </a:r>
            <a:r>
              <a:rPr lang="en-US" sz="4000" dirty="0">
                <a:latin typeface="Arial" charset="0"/>
                <a:ea typeface="Arial" charset="0"/>
                <a:cs typeface="Arial" charset="0"/>
              </a:rPr>
              <a:t> </a:t>
            </a:r>
            <a:r>
              <a:rPr lang="en-US" sz="4000" dirty="0" err="1">
                <a:latin typeface="Arial" charset="0"/>
                <a:ea typeface="Arial" charset="0"/>
                <a:cs typeface="Arial" charset="0"/>
              </a:rPr>
              <a:t>alimentare</a:t>
            </a:r>
            <a:r>
              <a:rPr lang="en-US" sz="4000" dirty="0">
                <a:latin typeface="Arial" charset="0"/>
                <a:ea typeface="Arial" charset="0"/>
                <a:cs typeface="Arial" charset="0"/>
              </a:rPr>
              <a:t>, </a:t>
            </a:r>
            <a:r>
              <a:rPr lang="en-US" sz="4000" dirty="0" err="1">
                <a:latin typeface="Arial" charset="0"/>
                <a:ea typeface="Arial" charset="0"/>
                <a:cs typeface="Arial" charset="0"/>
              </a:rPr>
              <a:t>furaje</a:t>
            </a:r>
            <a:r>
              <a:rPr lang="en-US" sz="4000" dirty="0">
                <a:latin typeface="Arial" charset="0"/>
                <a:ea typeface="Arial" charset="0"/>
                <a:cs typeface="Arial" charset="0"/>
              </a:rPr>
              <a:t> </a:t>
            </a:r>
            <a:r>
              <a:rPr lang="en-US" sz="4000" dirty="0" err="1">
                <a:latin typeface="Arial" charset="0"/>
                <a:ea typeface="Arial" charset="0"/>
                <a:cs typeface="Arial" charset="0"/>
              </a:rPr>
              <a:t>pentru</a:t>
            </a:r>
            <a:r>
              <a:rPr lang="en-US" sz="4000" dirty="0">
                <a:latin typeface="Arial" charset="0"/>
                <a:ea typeface="Arial" charset="0"/>
                <a:cs typeface="Arial" charset="0"/>
              </a:rPr>
              <a:t> </a:t>
            </a:r>
            <a:r>
              <a:rPr lang="en-US" sz="4000" dirty="0" err="1">
                <a:latin typeface="Arial" charset="0"/>
                <a:ea typeface="Arial" charset="0"/>
                <a:cs typeface="Arial" charset="0"/>
              </a:rPr>
              <a:t>animale</a:t>
            </a:r>
            <a:r>
              <a:rPr lang="en-US" sz="4000" dirty="0">
                <a:latin typeface="Arial" charset="0"/>
                <a:ea typeface="Arial" charset="0"/>
                <a:cs typeface="Arial" charset="0"/>
              </a:rPr>
              <a:t>, </a:t>
            </a:r>
            <a:r>
              <a:rPr lang="en-US" sz="4000" dirty="0" err="1">
                <a:latin typeface="Arial" charset="0"/>
                <a:ea typeface="Arial" charset="0"/>
                <a:cs typeface="Arial" charset="0"/>
              </a:rPr>
              <a:t>dar</a:t>
            </a:r>
            <a:r>
              <a:rPr lang="en-US" sz="4000" dirty="0">
                <a:latin typeface="Arial" charset="0"/>
                <a:ea typeface="Arial" charset="0"/>
                <a:cs typeface="Arial" charset="0"/>
              </a:rPr>
              <a:t> </a:t>
            </a:r>
            <a:r>
              <a:rPr lang="en-US" sz="4000" dirty="0" err="1">
                <a:latin typeface="Arial" charset="0"/>
                <a:ea typeface="Arial" charset="0"/>
                <a:cs typeface="Arial" charset="0"/>
              </a:rPr>
              <a:t>si</a:t>
            </a:r>
            <a:r>
              <a:rPr lang="en-US" sz="4000" dirty="0">
                <a:latin typeface="Arial" charset="0"/>
                <a:ea typeface="Arial" charset="0"/>
                <a:cs typeface="Arial" charset="0"/>
              </a:rPr>
              <a:t> ca </a:t>
            </a:r>
            <a:r>
              <a:rPr lang="en-US" sz="4000" dirty="0" err="1">
                <a:latin typeface="Arial" charset="0"/>
                <a:ea typeface="Arial" charset="0"/>
                <a:cs typeface="Arial" charset="0"/>
              </a:rPr>
              <a:t>materie</a:t>
            </a:r>
            <a:r>
              <a:rPr lang="en-US" sz="4000" dirty="0">
                <a:latin typeface="Arial" charset="0"/>
                <a:ea typeface="Arial" charset="0"/>
                <a:cs typeface="Arial" charset="0"/>
              </a:rPr>
              <a:t> prima </a:t>
            </a:r>
            <a:r>
              <a:rPr lang="en-US" sz="4000" dirty="0" err="1">
                <a:latin typeface="Arial" charset="0"/>
                <a:ea typeface="Arial" charset="0"/>
                <a:cs typeface="Arial" charset="0"/>
              </a:rPr>
              <a:t>pentru</a:t>
            </a:r>
            <a:r>
              <a:rPr lang="en-US" sz="4000" dirty="0">
                <a:latin typeface="Arial" charset="0"/>
                <a:ea typeface="Arial" charset="0"/>
                <a:cs typeface="Arial" charset="0"/>
              </a:rPr>
              <a:t> </a:t>
            </a:r>
            <a:r>
              <a:rPr lang="en-US" sz="4000" dirty="0" err="1">
                <a:latin typeface="Arial" charset="0"/>
                <a:ea typeface="Arial" charset="0"/>
                <a:cs typeface="Arial" charset="0"/>
              </a:rPr>
              <a:t>industrializare</a:t>
            </a:r>
            <a:r>
              <a:rPr lang="en-US" sz="4000" dirty="0">
                <a:latin typeface="Arial" charset="0"/>
                <a:ea typeface="Arial" charset="0"/>
                <a:cs typeface="Arial" charset="0"/>
              </a:rPr>
              <a:t> (</a:t>
            </a:r>
            <a:r>
              <a:rPr lang="en-US" sz="4000" dirty="0" err="1">
                <a:latin typeface="Arial" charset="0"/>
                <a:ea typeface="Arial" charset="0"/>
                <a:cs typeface="Arial" charset="0"/>
              </a:rPr>
              <a:t>Rasane</a:t>
            </a:r>
            <a:r>
              <a:rPr lang="en-US" sz="4000" dirty="0">
                <a:latin typeface="Arial" charset="0"/>
                <a:ea typeface="Arial" charset="0"/>
                <a:cs typeface="Arial" charset="0"/>
              </a:rPr>
              <a:t> et al., 2013; </a:t>
            </a:r>
            <a:r>
              <a:rPr lang="en-US" sz="4000" dirty="0" err="1">
                <a:latin typeface="Arial" charset="0"/>
                <a:ea typeface="Arial" charset="0"/>
                <a:cs typeface="Arial" charset="0"/>
              </a:rPr>
              <a:t>Paudel</a:t>
            </a:r>
            <a:r>
              <a:rPr lang="en-US" sz="4000" dirty="0">
                <a:latin typeface="Arial" charset="0"/>
                <a:ea typeface="Arial" charset="0"/>
                <a:cs typeface="Arial" charset="0"/>
              </a:rPr>
              <a:t> et al., 2021; Zhang et al., 2023; </a:t>
            </a:r>
            <a:r>
              <a:rPr lang="en-US" sz="4000" dirty="0" err="1">
                <a:latin typeface="Arial" charset="0"/>
                <a:ea typeface="Arial" charset="0"/>
                <a:cs typeface="Arial" charset="0"/>
              </a:rPr>
              <a:t>Touil</a:t>
            </a:r>
            <a:r>
              <a:rPr lang="en-US" sz="4000" dirty="0">
                <a:latin typeface="Arial" charset="0"/>
                <a:ea typeface="Arial" charset="0"/>
                <a:cs typeface="Arial" charset="0"/>
              </a:rPr>
              <a:t> et al., 2026). Ca </a:t>
            </a:r>
            <a:r>
              <a:rPr lang="en-US" sz="4000" dirty="0" err="1">
                <a:latin typeface="Arial" charset="0"/>
                <a:ea typeface="Arial" charset="0"/>
                <a:cs typeface="Arial" charset="0"/>
              </a:rPr>
              <a:t>si</a:t>
            </a:r>
            <a:r>
              <a:rPr lang="en-US" sz="4000" dirty="0">
                <a:latin typeface="Arial" charset="0"/>
                <a:ea typeface="Arial" charset="0"/>
                <a:cs typeface="Arial" charset="0"/>
              </a:rPr>
              <a:t> </a:t>
            </a:r>
            <a:r>
              <a:rPr lang="en-US" sz="4000" dirty="0" err="1">
                <a:latin typeface="Arial" charset="0"/>
                <a:ea typeface="Arial" charset="0"/>
                <a:cs typeface="Arial" charset="0"/>
              </a:rPr>
              <a:t>planta</a:t>
            </a:r>
            <a:r>
              <a:rPr lang="en-US" sz="4000" dirty="0">
                <a:latin typeface="Arial" charset="0"/>
                <a:ea typeface="Arial" charset="0"/>
                <a:cs typeface="Arial" charset="0"/>
              </a:rPr>
              <a:t> de </a:t>
            </a:r>
            <a:r>
              <a:rPr lang="en-US" sz="4000" dirty="0" err="1">
                <a:latin typeface="Arial" charset="0"/>
                <a:ea typeface="Arial" charset="0"/>
                <a:cs typeface="Arial" charset="0"/>
              </a:rPr>
              <a:t>cultura</a:t>
            </a:r>
            <a:r>
              <a:rPr lang="en-US" sz="4000" dirty="0">
                <a:latin typeface="Arial" charset="0"/>
                <a:ea typeface="Arial" charset="0"/>
                <a:cs typeface="Arial" charset="0"/>
              </a:rPr>
              <a:t>, </a:t>
            </a:r>
            <a:r>
              <a:rPr lang="en-US" sz="4000" dirty="0" err="1">
                <a:latin typeface="Arial" charset="0"/>
                <a:ea typeface="Arial" charset="0"/>
                <a:cs typeface="Arial" charset="0"/>
              </a:rPr>
              <a:t>ovazul</a:t>
            </a:r>
            <a:r>
              <a:rPr lang="en-US" sz="4000" dirty="0">
                <a:latin typeface="Arial" charset="0"/>
                <a:ea typeface="Arial" charset="0"/>
                <a:cs typeface="Arial" charset="0"/>
              </a:rPr>
              <a:t> </a:t>
            </a:r>
            <a:r>
              <a:rPr lang="en-US" sz="4000" dirty="0" err="1">
                <a:latin typeface="Arial" charset="0"/>
                <a:ea typeface="Arial" charset="0"/>
                <a:cs typeface="Arial" charset="0"/>
              </a:rPr>
              <a:t>prezinta</a:t>
            </a:r>
            <a:r>
              <a:rPr lang="en-US" sz="4000" dirty="0">
                <a:latin typeface="Arial" charset="0"/>
                <a:ea typeface="Arial" charset="0"/>
                <a:cs typeface="Arial" charset="0"/>
              </a:rPr>
              <a:t> </a:t>
            </a:r>
            <a:r>
              <a:rPr lang="en-US" sz="4000" dirty="0" err="1">
                <a:latin typeface="Arial" charset="0"/>
                <a:ea typeface="Arial" charset="0"/>
                <a:cs typeface="Arial" charset="0"/>
              </a:rPr>
              <a:t>importanta</a:t>
            </a:r>
            <a:r>
              <a:rPr lang="en-US" sz="4000" dirty="0">
                <a:latin typeface="Arial" charset="0"/>
                <a:ea typeface="Arial" charset="0"/>
                <a:cs typeface="Arial" charset="0"/>
              </a:rPr>
              <a:t> </a:t>
            </a:r>
            <a:r>
              <a:rPr lang="en-US" sz="4000" dirty="0" err="1">
                <a:latin typeface="Arial" charset="0"/>
                <a:ea typeface="Arial" charset="0"/>
                <a:cs typeface="Arial" charset="0"/>
              </a:rPr>
              <a:t>si</a:t>
            </a:r>
            <a:r>
              <a:rPr lang="en-US" sz="4000" dirty="0">
                <a:latin typeface="Arial" charset="0"/>
                <a:ea typeface="Arial" charset="0"/>
                <a:cs typeface="Arial" charset="0"/>
              </a:rPr>
              <a:t> </a:t>
            </a:r>
            <a:r>
              <a:rPr lang="en-US" sz="4000" dirty="0" err="1">
                <a:latin typeface="Arial" charset="0"/>
                <a:ea typeface="Arial" charset="0"/>
                <a:cs typeface="Arial" charset="0"/>
              </a:rPr>
              <a:t>avantaje</a:t>
            </a:r>
            <a:r>
              <a:rPr lang="en-US" sz="4000" dirty="0">
                <a:latin typeface="Arial" charset="0"/>
                <a:ea typeface="Arial" charset="0"/>
                <a:cs typeface="Arial" charset="0"/>
              </a:rPr>
              <a:t> </a:t>
            </a:r>
            <a:r>
              <a:rPr lang="en-US" sz="4000" dirty="0" err="1">
                <a:latin typeface="Arial" charset="0"/>
                <a:ea typeface="Arial" charset="0"/>
                <a:cs typeface="Arial" charset="0"/>
              </a:rPr>
              <a:t>agronomice</a:t>
            </a:r>
            <a:r>
              <a:rPr lang="en-US" sz="4000" dirty="0">
                <a:latin typeface="Arial" charset="0"/>
                <a:ea typeface="Arial" charset="0"/>
                <a:cs typeface="Arial" charset="0"/>
              </a:rPr>
              <a:t> in </a:t>
            </a:r>
            <a:r>
              <a:rPr lang="en-US" sz="4000" dirty="0" err="1">
                <a:latin typeface="Arial" charset="0"/>
                <a:ea typeface="Arial" charset="0"/>
                <a:cs typeface="Arial" charset="0"/>
              </a:rPr>
              <a:t>rotatia</a:t>
            </a:r>
            <a:r>
              <a:rPr lang="en-US" sz="4000" dirty="0">
                <a:latin typeface="Arial" charset="0"/>
                <a:ea typeface="Arial" charset="0"/>
                <a:cs typeface="Arial" charset="0"/>
              </a:rPr>
              <a:t> </a:t>
            </a:r>
            <a:r>
              <a:rPr lang="en-US" sz="4000" dirty="0" err="1">
                <a:latin typeface="Arial" charset="0"/>
                <a:ea typeface="Arial" charset="0"/>
                <a:cs typeface="Arial" charset="0"/>
              </a:rPr>
              <a:t>culturilor</a:t>
            </a:r>
            <a:r>
              <a:rPr lang="en-US" sz="4000" dirty="0">
                <a:latin typeface="Arial" charset="0"/>
                <a:ea typeface="Arial" charset="0"/>
                <a:cs typeface="Arial" charset="0"/>
              </a:rPr>
              <a:t>, </a:t>
            </a:r>
            <a:r>
              <a:rPr lang="en-US" sz="4000" dirty="0" err="1">
                <a:latin typeface="Arial" charset="0"/>
                <a:ea typeface="Arial" charset="0"/>
                <a:cs typeface="Arial" charset="0"/>
              </a:rPr>
              <a:t>valorificarea</a:t>
            </a:r>
            <a:r>
              <a:rPr lang="en-US" sz="4000" dirty="0">
                <a:latin typeface="Arial" charset="0"/>
                <a:ea typeface="Arial" charset="0"/>
                <a:cs typeface="Arial" charset="0"/>
              </a:rPr>
              <a:t> </a:t>
            </a:r>
            <a:r>
              <a:rPr lang="en-US" sz="4000" dirty="0" err="1">
                <a:latin typeface="Arial" charset="0"/>
                <a:ea typeface="Arial" charset="0"/>
                <a:cs typeface="Arial" charset="0"/>
              </a:rPr>
              <a:t>resurselor</a:t>
            </a:r>
            <a:r>
              <a:rPr lang="en-US" sz="4000" dirty="0">
                <a:latin typeface="Arial" charset="0"/>
                <a:ea typeface="Arial" charset="0"/>
                <a:cs typeface="Arial" charset="0"/>
              </a:rPr>
              <a:t> de sol (</a:t>
            </a:r>
            <a:r>
              <a:rPr lang="en-US" sz="4000" dirty="0" err="1">
                <a:latin typeface="Arial" charset="0"/>
                <a:ea typeface="Arial" charset="0"/>
                <a:cs typeface="Arial" charset="0"/>
              </a:rPr>
              <a:t>Jastrzębska</a:t>
            </a:r>
            <a:r>
              <a:rPr lang="en-US" sz="4000" dirty="0">
                <a:latin typeface="Arial" charset="0"/>
                <a:ea typeface="Arial" charset="0"/>
                <a:cs typeface="Arial" charset="0"/>
              </a:rPr>
              <a:t> et al., 2025; Wu et al., 2025). </a:t>
            </a:r>
            <a:r>
              <a:rPr lang="en-US" sz="4000" dirty="0" err="1">
                <a:latin typeface="Arial" charset="0"/>
                <a:ea typeface="Arial" charset="0"/>
                <a:cs typeface="Arial" charset="0"/>
              </a:rPr>
              <a:t>Acest</a:t>
            </a:r>
            <a:r>
              <a:rPr lang="en-US" sz="4000" dirty="0">
                <a:latin typeface="Arial" charset="0"/>
                <a:ea typeface="Arial" charset="0"/>
                <a:cs typeface="Arial" charset="0"/>
              </a:rPr>
              <a:t> </a:t>
            </a:r>
            <a:r>
              <a:rPr lang="en-US" sz="4000" dirty="0" err="1">
                <a:latin typeface="Arial" charset="0"/>
                <a:ea typeface="Arial" charset="0"/>
                <a:cs typeface="Arial" charset="0"/>
              </a:rPr>
              <a:t>studiu</a:t>
            </a:r>
            <a:r>
              <a:rPr lang="en-US" sz="4000" dirty="0">
                <a:latin typeface="Arial" charset="0"/>
                <a:ea typeface="Arial" charset="0"/>
                <a:cs typeface="Arial" charset="0"/>
              </a:rPr>
              <a:t> a </a:t>
            </a:r>
            <a:r>
              <a:rPr lang="en-US" sz="4000" dirty="0" err="1">
                <a:latin typeface="Arial" charset="0"/>
                <a:ea typeface="Arial" charset="0"/>
                <a:cs typeface="Arial" charset="0"/>
              </a:rPr>
              <a:t>evaluat</a:t>
            </a:r>
            <a:r>
              <a:rPr lang="en-US" sz="4000" dirty="0">
                <a:latin typeface="Arial" charset="0"/>
                <a:ea typeface="Arial" charset="0"/>
                <a:cs typeface="Arial" charset="0"/>
              </a:rPr>
              <a:t> </a:t>
            </a:r>
            <a:r>
              <a:rPr lang="en-US" sz="4000" dirty="0" err="1">
                <a:latin typeface="Arial" charset="0"/>
                <a:ea typeface="Arial" charset="0"/>
                <a:cs typeface="Arial" charset="0"/>
              </a:rPr>
              <a:t>variatia</a:t>
            </a:r>
            <a:r>
              <a:rPr lang="en-US" sz="4000" dirty="0">
                <a:latin typeface="Arial" charset="0"/>
                <a:ea typeface="Arial" charset="0"/>
                <a:cs typeface="Arial" charset="0"/>
              </a:rPr>
              <a:t> </a:t>
            </a:r>
            <a:r>
              <a:rPr lang="en-US" sz="4000" dirty="0" err="1">
                <a:latin typeface="Arial" charset="0"/>
                <a:ea typeface="Arial" charset="0"/>
                <a:cs typeface="Arial" charset="0"/>
              </a:rPr>
              <a:t>greutatii</a:t>
            </a:r>
            <a:r>
              <a:rPr lang="en-US" sz="4000" dirty="0">
                <a:latin typeface="Arial" charset="0"/>
                <a:ea typeface="Arial" charset="0"/>
                <a:cs typeface="Arial" charset="0"/>
              </a:rPr>
              <a:t> </a:t>
            </a:r>
            <a:r>
              <a:rPr lang="en-US" sz="4000" dirty="0" err="1">
                <a:latin typeface="Arial" charset="0"/>
                <a:ea typeface="Arial" charset="0"/>
                <a:cs typeface="Arial" charset="0"/>
              </a:rPr>
              <a:t>boabelor</a:t>
            </a:r>
            <a:r>
              <a:rPr lang="en-US" sz="4000" dirty="0">
                <a:latin typeface="Arial" charset="0"/>
                <a:ea typeface="Arial" charset="0"/>
                <a:cs typeface="Arial" charset="0"/>
              </a:rPr>
              <a:t> in </a:t>
            </a:r>
            <a:r>
              <a:rPr lang="en-US" sz="4000" dirty="0" err="1">
                <a:latin typeface="Arial" charset="0"/>
                <a:ea typeface="Arial" charset="0"/>
                <a:cs typeface="Arial" charset="0"/>
              </a:rPr>
              <a:t>panicul</a:t>
            </a:r>
            <a:r>
              <a:rPr lang="en-US" sz="4000" dirty="0">
                <a:latin typeface="Arial" charset="0"/>
                <a:ea typeface="Arial" charset="0"/>
                <a:cs typeface="Arial" charset="0"/>
              </a:rPr>
              <a:t> la </a:t>
            </a:r>
            <a:r>
              <a:rPr lang="en-US" sz="4000" dirty="0" err="1">
                <a:latin typeface="Arial" charset="0"/>
                <a:ea typeface="Arial" charset="0"/>
                <a:cs typeface="Arial" charset="0"/>
              </a:rPr>
              <a:t>ovaz</a:t>
            </a:r>
            <a:r>
              <a:rPr lang="en-US" sz="4000" dirty="0">
                <a:latin typeface="Arial" charset="0"/>
                <a:ea typeface="Arial" charset="0"/>
                <a:cs typeface="Arial" charset="0"/>
              </a:rPr>
              <a:t> de </a:t>
            </a:r>
            <a:r>
              <a:rPr lang="en-US" sz="4000" dirty="0" err="1">
                <a:latin typeface="Arial" charset="0"/>
                <a:ea typeface="Arial" charset="0"/>
                <a:cs typeface="Arial" charset="0"/>
              </a:rPr>
              <a:t>primavara</a:t>
            </a:r>
            <a:r>
              <a:rPr lang="en-US" sz="4000" dirty="0">
                <a:latin typeface="Arial" charset="0"/>
                <a:ea typeface="Arial" charset="0"/>
                <a:cs typeface="Arial" charset="0"/>
              </a:rPr>
              <a:t>, </a:t>
            </a:r>
            <a:r>
              <a:rPr lang="en-US" sz="4000" dirty="0" err="1">
                <a:latin typeface="Arial" charset="0"/>
                <a:ea typeface="Arial" charset="0"/>
                <a:cs typeface="Arial" charset="0"/>
              </a:rPr>
              <a:t>soiul</a:t>
            </a:r>
            <a:r>
              <a:rPr lang="en-US" sz="4000" dirty="0">
                <a:latin typeface="Arial" charset="0"/>
                <a:ea typeface="Arial" charset="0"/>
                <a:cs typeface="Arial" charset="0"/>
              </a:rPr>
              <a:t> “</a:t>
            </a:r>
            <a:r>
              <a:rPr lang="en-US" sz="4000" dirty="0" err="1">
                <a:latin typeface="Arial" charset="0"/>
                <a:ea typeface="Arial" charset="0"/>
                <a:cs typeface="Arial" charset="0"/>
              </a:rPr>
              <a:t>Ovidiu</a:t>
            </a:r>
            <a:r>
              <a:rPr lang="en-US" sz="4000" dirty="0">
                <a:latin typeface="Arial" charset="0"/>
                <a:ea typeface="Arial" charset="0"/>
                <a:cs typeface="Arial" charset="0"/>
              </a:rPr>
              <a:t>” in </a:t>
            </a:r>
            <a:r>
              <a:rPr lang="en-US" sz="4000" dirty="0" err="1">
                <a:latin typeface="Arial" charset="0"/>
                <a:ea typeface="Arial" charset="0"/>
                <a:cs typeface="Arial" charset="0"/>
              </a:rPr>
              <a:t>relatie</a:t>
            </a:r>
            <a:r>
              <a:rPr lang="en-US" sz="4000" dirty="0">
                <a:latin typeface="Arial" charset="0"/>
                <a:ea typeface="Arial" charset="0"/>
                <a:cs typeface="Arial" charset="0"/>
              </a:rPr>
              <a:t> cu </a:t>
            </a:r>
            <a:r>
              <a:rPr lang="en-US" sz="4000" dirty="0" err="1">
                <a:latin typeface="Arial" charset="0"/>
                <a:ea typeface="Arial" charset="0"/>
                <a:cs typeface="Arial" charset="0"/>
              </a:rPr>
              <a:t>parametri</a:t>
            </a:r>
            <a:r>
              <a:rPr lang="en-US" sz="4000" dirty="0">
                <a:latin typeface="Arial" charset="0"/>
                <a:ea typeface="Arial" charset="0"/>
                <a:cs typeface="Arial" charset="0"/>
              </a:rPr>
              <a:t> </a:t>
            </a:r>
            <a:r>
              <a:rPr lang="en-US" sz="4000" dirty="0" err="1">
                <a:latin typeface="Arial" charset="0"/>
                <a:ea typeface="Arial" charset="0"/>
                <a:cs typeface="Arial" charset="0"/>
              </a:rPr>
              <a:t>agronomici</a:t>
            </a:r>
            <a:r>
              <a:rPr lang="en-US" sz="4000" dirty="0">
                <a:latin typeface="Arial" charset="0"/>
                <a:ea typeface="Arial" charset="0"/>
                <a:cs typeface="Arial" charset="0"/>
              </a:rPr>
              <a:t> </a:t>
            </a:r>
            <a:r>
              <a:rPr lang="en-US" sz="4000" dirty="0" err="1">
                <a:latin typeface="Arial" charset="0"/>
                <a:ea typeface="Arial" charset="0"/>
                <a:cs typeface="Arial" charset="0"/>
              </a:rPr>
              <a:t>ai</a:t>
            </a:r>
            <a:r>
              <a:rPr lang="en-US" sz="4000" dirty="0">
                <a:latin typeface="Arial" charset="0"/>
                <a:ea typeface="Arial" charset="0"/>
                <a:cs typeface="Arial" charset="0"/>
              </a:rPr>
              <a:t> </a:t>
            </a:r>
            <a:r>
              <a:rPr lang="en-US" sz="4000" dirty="0" err="1">
                <a:latin typeface="Arial" charset="0"/>
                <a:ea typeface="Arial" charset="0"/>
                <a:cs typeface="Arial" charset="0"/>
              </a:rPr>
              <a:t>plantelor</a:t>
            </a:r>
            <a:r>
              <a:rPr lang="en-US" sz="4000" dirty="0">
                <a:latin typeface="Arial" charset="0"/>
                <a:ea typeface="Arial" charset="0"/>
                <a:cs typeface="Arial" charset="0"/>
              </a:rPr>
              <a:t> </a:t>
            </a:r>
            <a:r>
              <a:rPr lang="en-US" sz="4000" dirty="0" err="1">
                <a:latin typeface="Arial" charset="0"/>
                <a:ea typeface="Arial" charset="0"/>
                <a:cs typeface="Arial" charset="0"/>
              </a:rPr>
              <a:t>si</a:t>
            </a:r>
            <a:r>
              <a:rPr lang="en-US" sz="4000" dirty="0">
                <a:latin typeface="Arial" charset="0"/>
                <a:ea typeface="Arial" charset="0"/>
                <a:cs typeface="Arial" charset="0"/>
              </a:rPr>
              <a:t> </a:t>
            </a:r>
            <a:r>
              <a:rPr lang="en-US" sz="4000" dirty="0" err="1">
                <a:latin typeface="Arial" charset="0"/>
                <a:ea typeface="Arial" charset="0"/>
                <a:cs typeface="Arial" charset="0"/>
              </a:rPr>
              <a:t>parametri</a:t>
            </a:r>
            <a:r>
              <a:rPr lang="en-US" sz="4000" dirty="0">
                <a:latin typeface="Arial" charset="0"/>
                <a:ea typeface="Arial" charset="0"/>
                <a:cs typeface="Arial" charset="0"/>
              </a:rPr>
              <a:t> </a:t>
            </a:r>
            <a:r>
              <a:rPr lang="en-US" sz="4000" dirty="0" err="1">
                <a:latin typeface="Arial" charset="0"/>
                <a:ea typeface="Arial" charset="0"/>
                <a:cs typeface="Arial" charset="0"/>
              </a:rPr>
              <a:t>morfologici</a:t>
            </a:r>
            <a:r>
              <a:rPr lang="en-US" sz="4000" dirty="0">
                <a:latin typeface="Arial" charset="0"/>
                <a:ea typeface="Arial" charset="0"/>
                <a:cs typeface="Arial" charset="0"/>
              </a:rPr>
              <a:t> </a:t>
            </a:r>
            <a:r>
              <a:rPr lang="en-US" sz="4000" dirty="0" err="1">
                <a:latin typeface="Arial" charset="0"/>
                <a:ea typeface="Arial" charset="0"/>
                <a:cs typeface="Arial" charset="0"/>
              </a:rPr>
              <a:t>ai</a:t>
            </a:r>
            <a:r>
              <a:rPr lang="en-US" sz="4000" dirty="0">
                <a:latin typeface="Arial" charset="0"/>
                <a:ea typeface="Arial" charset="0"/>
                <a:cs typeface="Arial" charset="0"/>
              </a:rPr>
              <a:t> </a:t>
            </a:r>
            <a:r>
              <a:rPr lang="en-US" sz="4000" dirty="0" err="1">
                <a:latin typeface="Arial" charset="0"/>
                <a:ea typeface="Arial" charset="0"/>
                <a:cs typeface="Arial" charset="0"/>
              </a:rPr>
              <a:t>panicului</a:t>
            </a:r>
            <a:r>
              <a:rPr lang="en-US" sz="4000" dirty="0">
                <a:latin typeface="Arial" charset="0"/>
                <a:ea typeface="Arial" charset="0"/>
                <a:cs typeface="Arial" charset="0"/>
              </a:rPr>
              <a:t>, </a:t>
            </a:r>
            <a:r>
              <a:rPr lang="en-US" sz="4000" dirty="0" err="1">
                <a:latin typeface="Arial" charset="0"/>
                <a:ea typeface="Arial" charset="0"/>
                <a:cs typeface="Arial" charset="0"/>
              </a:rPr>
              <a:t>si</a:t>
            </a:r>
            <a:r>
              <a:rPr lang="en-US" sz="4000" dirty="0">
                <a:latin typeface="Arial" charset="0"/>
                <a:ea typeface="Arial" charset="0"/>
                <a:cs typeface="Arial" charset="0"/>
              </a:rPr>
              <a:t> a descries </a:t>
            </a:r>
            <a:r>
              <a:rPr lang="en-US" sz="4000" dirty="0" err="1">
                <a:latin typeface="Arial" charset="0"/>
                <a:ea typeface="Arial" charset="0"/>
                <a:cs typeface="Arial" charset="0"/>
              </a:rPr>
              <a:t>modul</a:t>
            </a:r>
            <a:r>
              <a:rPr lang="en-US" sz="4000" dirty="0">
                <a:latin typeface="Arial" charset="0"/>
                <a:ea typeface="Arial" charset="0"/>
                <a:cs typeface="Arial" charset="0"/>
              </a:rPr>
              <a:t> de </a:t>
            </a:r>
            <a:r>
              <a:rPr lang="en-US" sz="4000" dirty="0" err="1">
                <a:latin typeface="Arial" charset="0"/>
                <a:ea typeface="Arial" charset="0"/>
                <a:cs typeface="Arial" charset="0"/>
              </a:rPr>
              <a:t>actiune</a:t>
            </a:r>
            <a:r>
              <a:rPr lang="en-US" sz="4000" dirty="0">
                <a:latin typeface="Arial" charset="0"/>
                <a:ea typeface="Arial" charset="0"/>
                <a:cs typeface="Arial" charset="0"/>
              </a:rPr>
              <a:t> a </a:t>
            </a:r>
            <a:r>
              <a:rPr lang="en-US" sz="4000" dirty="0" err="1">
                <a:latin typeface="Arial" charset="0"/>
                <a:ea typeface="Arial" charset="0"/>
                <a:cs typeface="Arial" charset="0"/>
              </a:rPr>
              <a:t>parametrilro</a:t>
            </a:r>
            <a:r>
              <a:rPr lang="en-US" sz="4000" dirty="0">
                <a:latin typeface="Arial" charset="0"/>
                <a:ea typeface="Arial" charset="0"/>
                <a:cs typeface="Arial" charset="0"/>
              </a:rPr>
              <a:t> </a:t>
            </a:r>
            <a:r>
              <a:rPr lang="en-US" sz="4000" dirty="0" err="1">
                <a:latin typeface="Arial" charset="0"/>
                <a:ea typeface="Arial" charset="0"/>
                <a:cs typeface="Arial" charset="0"/>
              </a:rPr>
              <a:t>considerati</a:t>
            </a:r>
            <a:r>
              <a:rPr lang="en-US" sz="4000" dirty="0">
                <a:latin typeface="Arial" charset="0"/>
                <a:ea typeface="Arial" charset="0"/>
                <a:cs typeface="Arial" charset="0"/>
              </a:rPr>
              <a:t> in </a:t>
            </a:r>
            <a:r>
              <a:rPr lang="en-US" sz="4000" dirty="0" err="1">
                <a:latin typeface="Arial" charset="0"/>
                <a:ea typeface="Arial" charset="0"/>
                <a:cs typeface="Arial" charset="0"/>
              </a:rPr>
              <a:t>formarea</a:t>
            </a:r>
            <a:r>
              <a:rPr lang="en-US" sz="4000" dirty="0">
                <a:latin typeface="Arial" charset="0"/>
                <a:ea typeface="Arial" charset="0"/>
                <a:cs typeface="Arial" charset="0"/>
              </a:rPr>
              <a:t> </a:t>
            </a:r>
            <a:r>
              <a:rPr lang="en-US" sz="4000" dirty="0" err="1">
                <a:latin typeface="Arial" charset="0"/>
                <a:ea typeface="Arial" charset="0"/>
                <a:cs typeface="Arial" charset="0"/>
              </a:rPr>
              <a:t>randamentului</a:t>
            </a:r>
            <a:r>
              <a:rPr lang="en-US" sz="4000" dirty="0">
                <a:latin typeface="Arial" charset="0"/>
                <a:ea typeface="Arial" charset="0"/>
                <a:cs typeface="Arial" charset="0"/>
              </a:rPr>
              <a:t> de </a:t>
            </a:r>
            <a:r>
              <a:rPr lang="en-US" sz="4000" dirty="0" err="1">
                <a:latin typeface="Arial" charset="0"/>
                <a:ea typeface="Arial" charset="0"/>
                <a:cs typeface="Arial" charset="0"/>
              </a:rPr>
              <a:t>boabe</a:t>
            </a:r>
            <a:r>
              <a:rPr lang="en-US" sz="4000" dirty="0">
                <a:latin typeface="Arial" charset="0"/>
                <a:ea typeface="Arial" charset="0"/>
                <a:cs typeface="Arial" charset="0"/>
              </a:rPr>
              <a:t> in </a:t>
            </a:r>
            <a:r>
              <a:rPr lang="en-US" sz="4000" dirty="0" err="1">
                <a:latin typeface="Arial" charset="0"/>
                <a:ea typeface="Arial" charset="0"/>
                <a:cs typeface="Arial" charset="0"/>
              </a:rPr>
              <a:t>panicul</a:t>
            </a:r>
            <a:r>
              <a:rPr lang="en-US" sz="4000" dirty="0">
                <a:latin typeface="Arial" charset="0"/>
                <a:ea typeface="Arial" charset="0"/>
                <a:cs typeface="Arial" charset="0"/>
              </a:rPr>
              <a:t>.</a:t>
            </a:r>
            <a:endParaRPr lang="ro-RO" sz="4000" dirty="0">
              <a:latin typeface="Arial" charset="0"/>
              <a:ea typeface="Arial" charset="0"/>
              <a:cs typeface="Arial" charset="0"/>
            </a:endParaRPr>
          </a:p>
        </p:txBody>
      </p:sp>
      <p:sp>
        <p:nvSpPr>
          <p:cNvPr id="21" name="TextBox 20"/>
          <p:cNvSpPr txBox="1"/>
          <p:nvPr/>
        </p:nvSpPr>
        <p:spPr>
          <a:xfrm>
            <a:off x="1771853" y="15701495"/>
            <a:ext cx="28764000" cy="6801862"/>
          </a:xfrm>
          <a:prstGeom prst="rect">
            <a:avLst/>
          </a:prstGeom>
          <a:noFill/>
        </p:spPr>
        <p:txBody>
          <a:bodyPr wrap="square" rtlCol="0">
            <a:spAutoFit/>
          </a:bodyPr>
          <a:lstStyle/>
          <a:p>
            <a:r>
              <a:rPr lang="ro-RO" sz="4000" b="1" dirty="0">
                <a:latin typeface="Arial" charset="0"/>
                <a:ea typeface="Arial" charset="0"/>
                <a:cs typeface="Arial" charset="0"/>
              </a:rPr>
              <a:t>MATERIAL ŞI METODE</a:t>
            </a:r>
          </a:p>
          <a:p>
            <a:pPr algn="just"/>
            <a:r>
              <a:rPr lang="ro-RO" sz="3600" dirty="0">
                <a:latin typeface="Arial" charset="0"/>
                <a:ea typeface="Arial" charset="0"/>
                <a:cs typeface="Arial" charset="0"/>
              </a:rPr>
              <a:t>Studiul si faza experimentela s-au derulat in cadrul ARDS Lovrin, in perioada anului agricol 2024 – 2025. Experimentul a fost amplasat pe o parcela cu sol de tip cernoziom. Cultura a fost amplasata pe varianta de pregatire a terenului prin scarificare superficiala (SS). Fertilizarea a fost facuta cu ingrasamant compelx (15:15:15), 150 kg/ha (produs commercial, aplicare in toamna) si azotat de amoniu in doza de 150 kg/ha (produs commercial, apicare in primavara). Materialul biologic a fost reprezentat de soiul de ovaz de primavara “Ovidiu”. Varianta experimentala au fost in suprafata de 150 m</a:t>
            </a:r>
            <a:r>
              <a:rPr lang="ro-RO" sz="3600" baseline="30000" dirty="0">
                <a:latin typeface="Arial" charset="0"/>
                <a:ea typeface="Arial" charset="0"/>
                <a:cs typeface="Arial" charset="0"/>
              </a:rPr>
              <a:t>2</a:t>
            </a:r>
            <a:r>
              <a:rPr lang="ro-RO" sz="3600" dirty="0">
                <a:latin typeface="Arial" charset="0"/>
                <a:ea typeface="Arial" charset="0"/>
                <a:cs typeface="Arial" charset="0"/>
              </a:rPr>
              <a:t>, in trei repetitii. Semanatul s-a facut in decada a treia a lunii februarie, 2025. Tehnologie adecvata de intretinere a culturii a fost aplicata. Au fost determinati parametri: inaltimea plantelor (PH, cm), numarul de frunze pe planta (LN), lungimea paniculului (PL, cm), numarul de boabe in panicul (PGN), and greutatea boabelor in panicul (PGW, g). Analiza statistica generala a datelor a fost facuta, pentru a evalua siguranta datelor, si prezeeta varianței. Analiza de regresie a fost aplicata pentru a evalua varitia parametrului PGW in relatie cu parametri plantelor (PH, LN) si ai paniculului (PL, PGN), in diferite combinatii. Parametri consacrati de siguranta statistica au fost folositi, pentru certificarea rezultatelor. Softul PAST v4.17 (Hammer et al., 2001) si softul Mathematica v.14.2 (2024) a fost folosit pentru analiza datelor.</a:t>
            </a:r>
          </a:p>
        </p:txBody>
      </p:sp>
      <p:sp>
        <p:nvSpPr>
          <p:cNvPr id="22" name="TextBox 21"/>
          <p:cNvSpPr txBox="1"/>
          <p:nvPr/>
        </p:nvSpPr>
        <p:spPr>
          <a:xfrm>
            <a:off x="1771854" y="22501995"/>
            <a:ext cx="28764000" cy="6186309"/>
          </a:xfrm>
          <a:prstGeom prst="rect">
            <a:avLst/>
          </a:prstGeom>
          <a:noFill/>
        </p:spPr>
        <p:txBody>
          <a:bodyPr wrap="square" rtlCol="0">
            <a:spAutoFit/>
          </a:bodyPr>
          <a:lstStyle/>
          <a:p>
            <a:pPr algn="just"/>
            <a:r>
              <a:rPr lang="ro-RO" sz="3600" b="1" dirty="0">
                <a:latin typeface="Arial" charset="0"/>
                <a:ea typeface="Arial" charset="0"/>
                <a:cs typeface="Arial" charset="0"/>
              </a:rPr>
              <a:t>REZULTATE ȘI DISCUȚII</a:t>
            </a:r>
          </a:p>
          <a:p>
            <a:pPr algn="just"/>
            <a:r>
              <a:rPr lang="ro-RO" sz="3600" dirty="0">
                <a:latin typeface="Arial" charset="0"/>
                <a:ea typeface="Arial" charset="0"/>
                <a:cs typeface="Arial" charset="0"/>
              </a:rPr>
              <a:t>Potrivit analizei statistice descriptive ale datelor experimentale, au fost inregistrate valori medii, respectiv PH = 77.81±1.18 cm, LN = 4.47±0.15, PL = 12.16±0.28 cm, PGN = 25.37±0.76, PGW = 1.46±0.06 g. Variatia valorilor PGW in relatie cu parametri plantelor (PH, LN) si ai paniculului (PL, PGN) in diferite combinatii a fost estimate prin analiza de regresie. Variatia PGW in relatie cu PH si LN a fost descrisa in conditii de R</a:t>
            </a:r>
            <a:r>
              <a:rPr lang="ro-RO" sz="3600" baseline="30000" dirty="0">
                <a:latin typeface="Arial" charset="0"/>
                <a:ea typeface="Arial" charset="0"/>
                <a:cs typeface="Arial" charset="0"/>
              </a:rPr>
              <a:t>2</a:t>
            </a:r>
            <a:r>
              <a:rPr lang="ro-RO" sz="3600" dirty="0">
                <a:latin typeface="Arial" charset="0"/>
                <a:ea typeface="Arial" charset="0"/>
                <a:cs typeface="Arial" charset="0"/>
              </a:rPr>
              <a:t> = 0.489, F = 4.5996, p = 0.0043. S-a observat contributia divergenta a parametrilor PH si LN la formarea PGW. Variatia PGW in relatie cu PH si PL a fost descrisa in conditii de R</a:t>
            </a:r>
            <a:r>
              <a:rPr lang="ro-RO" sz="3600" baseline="30000" dirty="0">
                <a:latin typeface="Arial" charset="0"/>
                <a:ea typeface="Arial" charset="0"/>
                <a:cs typeface="Arial" charset="0"/>
              </a:rPr>
              <a:t>2</a:t>
            </a:r>
            <a:r>
              <a:rPr lang="ro-RO" sz="3600" dirty="0">
                <a:latin typeface="Arial" charset="0"/>
                <a:ea typeface="Arial" charset="0"/>
                <a:cs typeface="Arial" charset="0"/>
              </a:rPr>
              <a:t> = 0.460, F = 4.0849, p = 0.0079. S-a observat contributia divergenta a parametrilor PH si PL la formarea PGW. Variatia PGW in relatie cu PH si PGN a fost descrisa in conditii de R</a:t>
            </a:r>
            <a:r>
              <a:rPr lang="ro-RO" sz="3600" baseline="30000" dirty="0">
                <a:latin typeface="Arial" charset="0"/>
                <a:ea typeface="Arial" charset="0"/>
                <a:cs typeface="Arial" charset="0"/>
              </a:rPr>
              <a:t>2</a:t>
            </a:r>
            <a:r>
              <a:rPr lang="ro-RO" sz="3600" dirty="0">
                <a:latin typeface="Arial" charset="0"/>
                <a:ea typeface="Arial" charset="0"/>
                <a:cs typeface="Arial" charset="0"/>
              </a:rPr>
              <a:t> = 0.714, F = 11.9721, p &lt;0.001. S-a observat contributia divergenta a parametrilor PH si PGN la formarea PGW. Variatia PGW in relatie cu LN si PGN a fost descrisa in conditii de R</a:t>
            </a:r>
            <a:r>
              <a:rPr lang="ro-RO" sz="3600" baseline="30000" dirty="0">
                <a:latin typeface="Arial" charset="0"/>
                <a:ea typeface="Arial" charset="0"/>
                <a:cs typeface="Arial" charset="0"/>
              </a:rPr>
              <a:t>2</a:t>
            </a:r>
            <a:r>
              <a:rPr lang="ro-RO" sz="3600" dirty="0">
                <a:latin typeface="Arial" charset="0"/>
                <a:ea typeface="Arial" charset="0"/>
                <a:cs typeface="Arial" charset="0"/>
              </a:rPr>
              <a:t> = 0.620, F = 7.8517, p &lt; 0.001. S-a observat contributia convergenta a parametrilor LN si PGN la formarea PGW. Variatia PGW in relatie cu PL si PGN a fost descrisa in conditii de R</a:t>
            </a:r>
            <a:r>
              <a:rPr lang="ro-RO" sz="3600" baseline="30000" dirty="0">
                <a:latin typeface="Arial" charset="0"/>
                <a:ea typeface="Arial" charset="0"/>
                <a:cs typeface="Arial" charset="0"/>
              </a:rPr>
              <a:t>2</a:t>
            </a:r>
            <a:r>
              <a:rPr lang="ro-RO" sz="3600" dirty="0">
                <a:latin typeface="Arial" charset="0"/>
                <a:ea typeface="Arial" charset="0"/>
                <a:cs typeface="Arial" charset="0"/>
              </a:rPr>
              <a:t> = 0.730, F = 12.9821, p &lt; 0.001. S-a observat contributia convergenta a parametrilor PL si PGN la formarea PGW.</a:t>
            </a:r>
          </a:p>
        </p:txBody>
      </p:sp>
      <p:sp>
        <p:nvSpPr>
          <p:cNvPr id="23" name="TextBox 22"/>
          <p:cNvSpPr txBox="1"/>
          <p:nvPr/>
        </p:nvSpPr>
        <p:spPr>
          <a:xfrm>
            <a:off x="1771854" y="28664374"/>
            <a:ext cx="28764000" cy="5632311"/>
          </a:xfrm>
          <a:prstGeom prst="rect">
            <a:avLst/>
          </a:prstGeom>
          <a:noFill/>
        </p:spPr>
        <p:txBody>
          <a:bodyPr wrap="square" rtlCol="0">
            <a:spAutoFit/>
          </a:bodyPr>
          <a:lstStyle/>
          <a:p>
            <a:r>
              <a:rPr lang="ro-RO" sz="4000" b="1" dirty="0">
                <a:latin typeface="Arial" charset="0"/>
                <a:ea typeface="Arial" charset="0"/>
                <a:cs typeface="Arial" charset="0"/>
              </a:rPr>
              <a:t>CONCLUZII</a:t>
            </a:r>
          </a:p>
          <a:p>
            <a:pPr algn="just"/>
            <a:r>
              <a:rPr lang="ro-RO" sz="3200" dirty="0">
                <a:latin typeface="Arial" charset="0"/>
                <a:ea typeface="Arial" charset="0"/>
                <a:cs typeface="Arial" charset="0"/>
              </a:rPr>
              <a:t>Parametri agronomici ai plantelor de ovaz de primavara, soiul “Ovidiu” si elemente structurale ale paniculului analizate au prezentat valori cu distributie normala, siguranta statistica si nivel de variabilitate care au confirmat rigoarea experimentala si expresia genotipului in conditiile de studiu. Analzia de regresie a descries variatia greutatii boabelor in panicul (PGW) in relatie cu parametri agronomici ai plantelor (PH, LN) si parametri ai paniculului (PL, PGN), in diferite combinatii, in conditii de siguranta statistica. A fost identificata actiune convergenta a unor parametri (e.g. LN cu PL; LN cu PGN; and PL cu PGN) in formarea si variatia greutatii goabelor in panicul (PGW, g). Acest parametri pot fi abordati concomitent pentru optimizarea productiei de boabe in panicul. Actiune divergenta in variatia PGW a fost identificata in cazul parametrilor in urmatoarele combinatii: PH cu LN, PH cu PL, PH cu PGN. Acesti parametri necesita abordare diferentiata in raport cu optimizarea productiei de boabe in panicul (PGW). Cum parametri LN, PL, si PGN au prezentat actiune convergenta in toate combinatiile (punctul 3), iar parametrul PH a prezentat actiune divergenta cu cei trei parametri, rezulta ca parametrul PH necesita atentie deosebita in programul de ameliorare la ovaz, in relatie cu ceilalti parametri considerati in analzia acestui studiu. Rezultatele inregistrate prezinta importanta pentru programul de ameliorare a plantelor la ovaz, dar si pentru practica agricola, in scopul optimizarii productiei de boabe in panicul.</a:t>
            </a:r>
          </a:p>
        </p:txBody>
      </p:sp>
      <p:cxnSp>
        <p:nvCxnSpPr>
          <p:cNvPr id="24" name="Straight Connector 23"/>
          <p:cNvCxnSpPr/>
          <p:nvPr/>
        </p:nvCxnSpPr>
        <p:spPr>
          <a:xfrm>
            <a:off x="2888" y="5982059"/>
            <a:ext cx="32396400" cy="0"/>
          </a:xfrm>
          <a:prstGeom prst="line">
            <a:avLst/>
          </a:prstGeom>
          <a:ln w="1270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2888" y="6123345"/>
            <a:ext cx="32396400" cy="0"/>
          </a:xfrm>
          <a:prstGeom prst="line">
            <a:avLst/>
          </a:prstGeom>
          <a:ln w="127000">
            <a:solidFill>
              <a:srgbClr val="0070C0"/>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1746652" y="34398710"/>
            <a:ext cx="28764000" cy="4093428"/>
          </a:xfrm>
          <a:prstGeom prst="rect">
            <a:avLst/>
          </a:prstGeom>
          <a:noFill/>
        </p:spPr>
        <p:txBody>
          <a:bodyPr wrap="square" rtlCol="0">
            <a:spAutoFit/>
          </a:bodyPr>
          <a:lstStyle/>
          <a:p>
            <a:pPr algn="just"/>
            <a:r>
              <a:rPr lang="ro-RO" sz="3600" b="1" noProof="1">
                <a:latin typeface="Arial" charset="0"/>
                <a:ea typeface="Arial" charset="0"/>
                <a:cs typeface="Arial" charset="0"/>
              </a:rPr>
              <a:t>BIBLIOGRAFIE SELECTIVĂ</a:t>
            </a:r>
          </a:p>
          <a:p>
            <a:pPr algn="just"/>
            <a:r>
              <a:rPr lang="ro-RO" sz="3200" noProof="1">
                <a:latin typeface="Arial" charset="0"/>
                <a:ea typeface="Arial" charset="0"/>
                <a:cs typeface="Arial" charset="0"/>
              </a:rPr>
              <a:t>Agapie A.L., Vacariu B., Sala F. Oat response in plant morphological parameters and panicle productivity elements in relation to soil tillage and fertilization systems. Life Science and Sustainable Development, 2025, 6(2), 40-56.</a:t>
            </a:r>
          </a:p>
          <a:p>
            <a:pPr algn="just"/>
            <a:r>
              <a:rPr lang="ro-RO" sz="3200" noProof="1">
                <a:latin typeface="Arial" charset="0"/>
                <a:ea typeface="Arial" charset="0"/>
                <a:cs typeface="Arial" charset="0"/>
              </a:rPr>
              <a:t>Da Silva L.S., Coleman A., García C.C.V., Giri S. Agronomic responses of wheat and oat cultivars under dual-purpose and grain production management strategies. Crops, 2026, 6(2), 27.</a:t>
            </a:r>
          </a:p>
          <a:p>
            <a:pPr algn="just"/>
            <a:r>
              <a:rPr lang="ro-RO" sz="3200" noProof="1">
                <a:latin typeface="Arial" charset="0"/>
                <a:ea typeface="Arial" charset="0"/>
                <a:cs typeface="Arial" charset="0"/>
              </a:rPr>
              <a:t>Wijtacki M., Żuk-Gołaszewska K., Gołaszewski J. Modeling the effects of agronomic factors and physiological and climatic parameters on the grain yield of hulled and hulless oat. European Journal of Agronomy, 2025, 162, 127425.</a:t>
            </a:r>
          </a:p>
          <a:p>
            <a:pPr algn="just"/>
            <a:endParaRPr lang="ro-RO" sz="3200" noProof="1">
              <a:latin typeface="Arial" charset="0"/>
              <a:ea typeface="Arial" charset="0"/>
              <a:cs typeface="Arial" charset="0"/>
            </a:endParaRPr>
          </a:p>
        </p:txBody>
      </p:sp>
      <p:sp>
        <p:nvSpPr>
          <p:cNvPr id="12" name="TextBox 11"/>
          <p:cNvSpPr txBox="1"/>
          <p:nvPr/>
        </p:nvSpPr>
        <p:spPr>
          <a:xfrm>
            <a:off x="4974336" y="1684421"/>
            <a:ext cx="21945600" cy="4708981"/>
          </a:xfrm>
          <a:prstGeom prst="rect">
            <a:avLst/>
          </a:prstGeom>
          <a:noFill/>
        </p:spPr>
        <p:txBody>
          <a:bodyPr wrap="square" rtlCol="0">
            <a:spAutoFit/>
          </a:bodyPr>
          <a:lstStyle/>
          <a:p>
            <a:pPr algn="ctr"/>
            <a:r>
              <a:rPr lang="ro-RO" sz="6000" b="1" dirty="0">
                <a:latin typeface="Arial Black" panose="020B0A04020102020204" pitchFamily="34" charset="0"/>
              </a:rPr>
              <a:t>Conferința anuală</a:t>
            </a:r>
            <a:endParaRPr lang="en-US" sz="6000" b="1" dirty="0">
              <a:latin typeface="Arial Black" panose="020B0A04020102020204" pitchFamily="34" charset="0"/>
            </a:endParaRPr>
          </a:p>
          <a:p>
            <a:pPr algn="ctr"/>
            <a:r>
              <a:rPr lang="en-US" sz="6000" b="1" dirty="0">
                <a:latin typeface="Arial Black" panose="020B0A04020102020204" pitchFamily="34" charset="0"/>
              </a:rPr>
              <a:t>"</a:t>
            </a:r>
            <a:r>
              <a:rPr lang="en-US" sz="6000" b="1" dirty="0" err="1">
                <a:latin typeface="Arial Black" panose="020B0A04020102020204" pitchFamily="34" charset="0"/>
              </a:rPr>
              <a:t>Realizări</a:t>
            </a:r>
            <a:r>
              <a:rPr lang="en-US" sz="6000" b="1" dirty="0">
                <a:latin typeface="Arial Black" panose="020B0A04020102020204" pitchFamily="34" charset="0"/>
              </a:rPr>
              <a:t> </a:t>
            </a:r>
            <a:r>
              <a:rPr lang="en-US" sz="6000" b="1" dirty="0" err="1">
                <a:latin typeface="Arial Black" panose="020B0A04020102020204" pitchFamily="34" charset="0"/>
              </a:rPr>
              <a:t>și</a:t>
            </a:r>
            <a:r>
              <a:rPr lang="en-US" sz="6000" b="1" dirty="0">
                <a:latin typeface="Arial Black" panose="020B0A04020102020204" pitchFamily="34" charset="0"/>
              </a:rPr>
              <a:t> perspective </a:t>
            </a:r>
            <a:r>
              <a:rPr lang="en-US" sz="6000" b="1" dirty="0" err="1">
                <a:latin typeface="Arial Black" panose="020B0A04020102020204" pitchFamily="34" charset="0"/>
              </a:rPr>
              <a:t>în</a:t>
            </a:r>
            <a:r>
              <a:rPr lang="en-US" sz="6000" b="1" dirty="0">
                <a:latin typeface="Arial Black" panose="020B0A04020102020204" pitchFamily="34" charset="0"/>
              </a:rPr>
              <a:t> </a:t>
            </a:r>
            <a:r>
              <a:rPr lang="en-US" sz="6000" b="1" dirty="0" err="1">
                <a:latin typeface="Arial Black" panose="020B0A04020102020204" pitchFamily="34" charset="0"/>
              </a:rPr>
              <a:t>cercetarea</a:t>
            </a:r>
            <a:r>
              <a:rPr lang="en-US" sz="6000" b="1" dirty="0">
                <a:latin typeface="Arial Black" panose="020B0A04020102020204" pitchFamily="34" charset="0"/>
              </a:rPr>
              <a:t> </a:t>
            </a:r>
            <a:r>
              <a:rPr lang="en-US" sz="6000" b="1" dirty="0" err="1">
                <a:latin typeface="Arial Black" panose="020B0A04020102020204" pitchFamily="34" charset="0"/>
              </a:rPr>
              <a:t>agricolă</a:t>
            </a:r>
            <a:r>
              <a:rPr lang="en-US" sz="6000" b="1" dirty="0">
                <a:latin typeface="Arial Black" panose="020B0A04020102020204" pitchFamily="34" charset="0"/>
              </a:rPr>
              <a:t> </a:t>
            </a:r>
          </a:p>
          <a:p>
            <a:pPr algn="ctr"/>
            <a:r>
              <a:rPr lang="en-US" sz="6000" b="1" dirty="0" err="1">
                <a:latin typeface="Arial Black" panose="020B0A04020102020204" pitchFamily="34" charset="0"/>
              </a:rPr>
              <a:t>și</a:t>
            </a:r>
            <a:r>
              <a:rPr lang="en-US" sz="6000" b="1" dirty="0">
                <a:latin typeface="Arial Black" panose="020B0A04020102020204" pitchFamily="34" charset="0"/>
              </a:rPr>
              <a:t> </a:t>
            </a:r>
            <a:r>
              <a:rPr lang="en-US" sz="6000" b="1" dirty="0" err="1">
                <a:latin typeface="Arial Black" panose="020B0A04020102020204" pitchFamily="34" charset="0"/>
              </a:rPr>
              <a:t>silvică</a:t>
            </a:r>
            <a:r>
              <a:rPr lang="en-US" sz="6000" b="1" dirty="0">
                <a:latin typeface="Arial Black" panose="020B0A04020102020204" pitchFamily="34" charset="0"/>
              </a:rPr>
              <a:t> </a:t>
            </a:r>
            <a:r>
              <a:rPr lang="en-US" sz="6000" b="1" dirty="0" err="1">
                <a:latin typeface="Arial Black" panose="020B0A04020102020204" pitchFamily="34" charset="0"/>
              </a:rPr>
              <a:t>românească</a:t>
            </a:r>
            <a:r>
              <a:rPr lang="en-US" sz="6000" b="1" dirty="0">
                <a:latin typeface="Arial Black" panose="020B0A04020102020204" pitchFamily="34" charset="0"/>
              </a:rPr>
              <a:t>”</a:t>
            </a:r>
          </a:p>
          <a:p>
            <a:pPr algn="ctr"/>
            <a:r>
              <a:rPr lang="en-US" sz="6000" b="1" dirty="0">
                <a:latin typeface="Arial Black" panose="020B0A04020102020204" pitchFamily="34" charset="0"/>
              </a:rPr>
              <a:t>Edi</a:t>
            </a:r>
            <a:r>
              <a:rPr lang="ro-RO" sz="6000" b="1" dirty="0" err="1">
                <a:latin typeface="Arial Black" panose="020B0A04020102020204" pitchFamily="34" charset="0"/>
              </a:rPr>
              <a:t>ția</a:t>
            </a:r>
            <a:r>
              <a:rPr lang="ro-RO" sz="6000" b="1" dirty="0">
                <a:latin typeface="Arial Black" panose="020B0A04020102020204" pitchFamily="34" charset="0"/>
              </a:rPr>
              <a:t> a V-a – 2</a:t>
            </a:r>
            <a:r>
              <a:rPr lang="en-US" sz="6000" b="1" dirty="0">
                <a:latin typeface="Arial Black" panose="020B0A04020102020204" pitchFamily="34" charset="0"/>
              </a:rPr>
              <a:t>8</a:t>
            </a:r>
            <a:r>
              <a:rPr lang="ro-RO" sz="6000" b="1" dirty="0">
                <a:latin typeface="Arial Black" panose="020B0A04020102020204" pitchFamily="34" charset="0"/>
              </a:rPr>
              <a:t> mai 2026</a:t>
            </a:r>
          </a:p>
          <a:p>
            <a:endParaRPr lang="en-US" sz="6000" dirty="0"/>
          </a:p>
        </p:txBody>
      </p:sp>
      <p:pic>
        <p:nvPicPr>
          <p:cNvPr id="26" name="Picture 25"/>
          <p:cNvPicPr/>
          <p:nvPr/>
        </p:nvPicPr>
        <p:blipFill>
          <a:blip r:embed="rId2">
            <a:extLst>
              <a:ext uri="{28A0092B-C50C-407E-A947-70E740481C1C}">
                <a14:useLocalDpi xmlns:a14="http://schemas.microsoft.com/office/drawing/2010/main" val="0"/>
              </a:ext>
            </a:extLst>
          </a:blip>
          <a:srcRect/>
          <a:stretch>
            <a:fillRect/>
          </a:stretch>
        </p:blipFill>
        <p:spPr bwMode="auto">
          <a:xfrm>
            <a:off x="2069432" y="1347537"/>
            <a:ext cx="2904903" cy="4023330"/>
          </a:xfrm>
          <a:prstGeom prst="rect">
            <a:avLst/>
          </a:prstGeom>
          <a:noFill/>
        </p:spPr>
      </p:pic>
      <p:pic>
        <p:nvPicPr>
          <p:cNvPr id="27" name="Picture 26" descr="Antet Final SCDA Lovrin.JPG"/>
          <p:cNvPicPr>
            <a:picLocks noChangeAspect="1"/>
          </p:cNvPicPr>
          <p:nvPr/>
        </p:nvPicPr>
        <p:blipFill>
          <a:blip r:embed="rId3"/>
          <a:srcRect l="1345" t="2041" r="75849" b="67849"/>
          <a:stretch>
            <a:fillRect/>
          </a:stretch>
        </p:blipFill>
        <p:spPr>
          <a:xfrm>
            <a:off x="27332295" y="893889"/>
            <a:ext cx="4720490" cy="4824000"/>
          </a:xfrm>
          <a:prstGeom prst="rect">
            <a:avLst/>
          </a:prstGeom>
        </p:spPr>
      </p:pic>
    </p:spTree>
    <p:extLst>
      <p:ext uri="{BB962C8B-B14F-4D97-AF65-F5344CB8AC3E}">
        <p14:creationId xmlns:p14="http://schemas.microsoft.com/office/powerpoint/2010/main" val="1478231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Straight Connector 16"/>
          <p:cNvCxnSpPr/>
          <p:nvPr/>
        </p:nvCxnSpPr>
        <p:spPr>
          <a:xfrm>
            <a:off x="2888" y="5900769"/>
            <a:ext cx="32396400" cy="0"/>
          </a:xfrm>
          <a:prstGeom prst="line">
            <a:avLst/>
          </a:prstGeom>
          <a:ln w="127000" cmpd="sng">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891896" y="6550353"/>
            <a:ext cx="28776842" cy="1938992"/>
          </a:xfrm>
          <a:prstGeom prst="rect">
            <a:avLst/>
          </a:prstGeom>
          <a:noFill/>
        </p:spPr>
        <p:txBody>
          <a:bodyPr wrap="square" rtlCol="0">
            <a:spAutoFit/>
          </a:bodyPr>
          <a:lstStyle/>
          <a:p>
            <a:pPr algn="ctr"/>
            <a:r>
              <a:rPr lang="en-US" sz="6000" b="1" dirty="0">
                <a:latin typeface="Arial" charset="0"/>
                <a:ea typeface="Arial" charset="0"/>
                <a:cs typeface="Arial" charset="0"/>
              </a:rPr>
              <a:t>VARIATION MODELS IN GRAIN WEIGHT IN THE OAT PANICLE IN RELATION TO THE AGRONOMIC PARAMETERS OF THE PLANT</a:t>
            </a:r>
            <a:endParaRPr lang="en-US" sz="6000" b="1" dirty="0">
              <a:solidFill>
                <a:srgbClr val="FF0000"/>
              </a:solidFill>
              <a:latin typeface="Arial" charset="0"/>
              <a:ea typeface="Arial" charset="0"/>
              <a:cs typeface="Arial" charset="0"/>
            </a:endParaRPr>
          </a:p>
        </p:txBody>
      </p:sp>
      <p:sp>
        <p:nvSpPr>
          <p:cNvPr id="20" name="TextBox 19"/>
          <p:cNvSpPr txBox="1"/>
          <p:nvPr/>
        </p:nvSpPr>
        <p:spPr>
          <a:xfrm>
            <a:off x="1891896" y="11131520"/>
            <a:ext cx="28764000" cy="4401205"/>
          </a:xfrm>
          <a:prstGeom prst="rect">
            <a:avLst/>
          </a:prstGeom>
          <a:noFill/>
        </p:spPr>
        <p:txBody>
          <a:bodyPr wrap="square" rtlCol="0">
            <a:spAutoFit/>
          </a:bodyPr>
          <a:lstStyle/>
          <a:p>
            <a:pPr algn="just"/>
            <a:r>
              <a:rPr lang="ro-RO" sz="4000" b="1" dirty="0">
                <a:latin typeface="Arial" charset="0"/>
                <a:ea typeface="Arial" charset="0"/>
                <a:cs typeface="Arial" charset="0"/>
              </a:rPr>
              <a:t>INTRODUCTION:</a:t>
            </a:r>
            <a:r>
              <a:rPr lang="en-US" sz="4000" b="1" dirty="0">
                <a:latin typeface="Arial" charset="0"/>
                <a:ea typeface="Arial" charset="0"/>
                <a:cs typeface="Arial" charset="0"/>
              </a:rPr>
              <a:t> </a:t>
            </a:r>
            <a:endParaRPr lang="ro-RO" sz="4000" b="1" dirty="0">
              <a:latin typeface="Arial" charset="0"/>
              <a:ea typeface="Arial" charset="0"/>
              <a:cs typeface="Arial" charset="0"/>
            </a:endParaRPr>
          </a:p>
          <a:p>
            <a:pPr algn="just"/>
            <a:r>
              <a:rPr lang="en-US" sz="4000" dirty="0">
                <a:latin typeface="Arial" charset="0"/>
                <a:ea typeface="Arial" charset="0"/>
                <a:cs typeface="Arial" charset="0"/>
              </a:rPr>
              <a:t>Oats (</a:t>
            </a:r>
            <a:r>
              <a:rPr lang="en-US" sz="4000" i="1" dirty="0" err="1">
                <a:latin typeface="Arial" charset="0"/>
                <a:ea typeface="Arial" charset="0"/>
                <a:cs typeface="Arial" charset="0"/>
              </a:rPr>
              <a:t>Avena</a:t>
            </a:r>
            <a:r>
              <a:rPr lang="en-US" sz="4000" i="1" dirty="0">
                <a:latin typeface="Arial" charset="0"/>
                <a:ea typeface="Arial" charset="0"/>
                <a:cs typeface="Arial" charset="0"/>
              </a:rPr>
              <a:t> sativa</a:t>
            </a:r>
            <a:r>
              <a:rPr lang="en-US" sz="4000" dirty="0">
                <a:latin typeface="Arial" charset="0"/>
                <a:ea typeface="Arial" charset="0"/>
                <a:cs typeface="Arial" charset="0"/>
              </a:rPr>
              <a:t> L.) are a cereal plant of global interest, with high importance for providing food resources, animal feed, but also as a raw material for industrialization (</a:t>
            </a:r>
            <a:r>
              <a:rPr lang="en-US" sz="4000" dirty="0" err="1">
                <a:latin typeface="Arial" charset="0"/>
                <a:ea typeface="Arial" charset="0"/>
                <a:cs typeface="Arial" charset="0"/>
              </a:rPr>
              <a:t>Rasane</a:t>
            </a:r>
            <a:r>
              <a:rPr lang="en-US" sz="4000" dirty="0">
                <a:latin typeface="Arial" charset="0"/>
                <a:ea typeface="Arial" charset="0"/>
                <a:cs typeface="Arial" charset="0"/>
              </a:rPr>
              <a:t> et al., 2013; </a:t>
            </a:r>
            <a:r>
              <a:rPr lang="en-US" sz="4000" dirty="0" err="1">
                <a:latin typeface="Arial" charset="0"/>
                <a:ea typeface="Arial" charset="0"/>
                <a:cs typeface="Arial" charset="0"/>
              </a:rPr>
              <a:t>Paudel</a:t>
            </a:r>
            <a:r>
              <a:rPr lang="en-US" sz="4000" dirty="0">
                <a:latin typeface="Arial" charset="0"/>
                <a:ea typeface="Arial" charset="0"/>
                <a:cs typeface="Arial" charset="0"/>
              </a:rPr>
              <a:t> et al., 2021; Zhang et al., 2023; </a:t>
            </a:r>
            <a:r>
              <a:rPr lang="en-US" sz="4000" dirty="0" err="1">
                <a:latin typeface="Arial" charset="0"/>
                <a:ea typeface="Arial" charset="0"/>
                <a:cs typeface="Arial" charset="0"/>
              </a:rPr>
              <a:t>Touil</a:t>
            </a:r>
            <a:r>
              <a:rPr lang="en-US" sz="4000" dirty="0">
                <a:latin typeface="Arial" charset="0"/>
                <a:ea typeface="Arial" charset="0"/>
                <a:cs typeface="Arial" charset="0"/>
              </a:rPr>
              <a:t> et al., 2026). As a crop plant, oats have agronomic importance and advantages in crop rotation, soil resource utilization (</a:t>
            </a:r>
            <a:r>
              <a:rPr lang="en-US" sz="4000" dirty="0" err="1">
                <a:latin typeface="Arial" charset="0"/>
                <a:ea typeface="Arial" charset="0"/>
                <a:cs typeface="Arial" charset="0"/>
              </a:rPr>
              <a:t>Jastrzębska</a:t>
            </a:r>
            <a:r>
              <a:rPr lang="en-US" sz="4000" dirty="0">
                <a:latin typeface="Arial" charset="0"/>
                <a:ea typeface="Arial" charset="0"/>
                <a:cs typeface="Arial" charset="0"/>
              </a:rPr>
              <a:t> et al., 2025; Wu et al., 2025). This study evaluated the variation of panicle grain weight in spring oat, the “</a:t>
            </a:r>
            <a:r>
              <a:rPr lang="en-US" sz="4000" dirty="0" err="1">
                <a:latin typeface="Arial" charset="0"/>
                <a:ea typeface="Arial" charset="0"/>
                <a:cs typeface="Arial" charset="0"/>
              </a:rPr>
              <a:t>Ovidiu</a:t>
            </a:r>
            <a:r>
              <a:rPr lang="en-US" sz="4000" dirty="0">
                <a:latin typeface="Arial" charset="0"/>
                <a:ea typeface="Arial" charset="0"/>
                <a:cs typeface="Arial" charset="0"/>
              </a:rPr>
              <a:t>” variety, in relation to plant agronomic parameters and panicle morphological parameters, and described the mode of action of the parameters considered in the formation of panicle grain yield.</a:t>
            </a:r>
            <a:endParaRPr lang="ro-RO" sz="4000" dirty="0">
              <a:latin typeface="Arial" charset="0"/>
              <a:ea typeface="Arial" charset="0"/>
              <a:cs typeface="Arial" charset="0"/>
            </a:endParaRPr>
          </a:p>
        </p:txBody>
      </p:sp>
      <p:sp>
        <p:nvSpPr>
          <p:cNvPr id="21" name="TextBox 20"/>
          <p:cNvSpPr txBox="1"/>
          <p:nvPr/>
        </p:nvSpPr>
        <p:spPr>
          <a:xfrm>
            <a:off x="1771853" y="15610055"/>
            <a:ext cx="28764000" cy="6801862"/>
          </a:xfrm>
          <a:prstGeom prst="rect">
            <a:avLst/>
          </a:prstGeom>
          <a:noFill/>
        </p:spPr>
        <p:txBody>
          <a:bodyPr wrap="square" rtlCol="0">
            <a:spAutoFit/>
          </a:bodyPr>
          <a:lstStyle/>
          <a:p>
            <a:r>
              <a:rPr lang="ro-RO" sz="4000" b="1" dirty="0">
                <a:latin typeface="Arial" charset="0"/>
                <a:ea typeface="Arial" charset="0"/>
                <a:cs typeface="Arial" charset="0"/>
              </a:rPr>
              <a:t>MATERIAL ŞI METHODS</a:t>
            </a:r>
          </a:p>
          <a:p>
            <a:pPr algn="just"/>
            <a:r>
              <a:rPr lang="en-US" sz="3600" dirty="0">
                <a:latin typeface="Arial" charset="0"/>
                <a:ea typeface="Arial" charset="0"/>
                <a:cs typeface="Arial" charset="0"/>
              </a:rPr>
              <a:t>The study and experimental phase were carried out within the ARDS </a:t>
            </a:r>
            <a:r>
              <a:rPr lang="en-US" sz="3600" dirty="0" err="1">
                <a:latin typeface="Arial" charset="0"/>
                <a:ea typeface="Arial" charset="0"/>
                <a:cs typeface="Arial" charset="0"/>
              </a:rPr>
              <a:t>Lovrin</a:t>
            </a:r>
            <a:r>
              <a:rPr lang="en-US" sz="3600" dirty="0">
                <a:latin typeface="Arial" charset="0"/>
                <a:ea typeface="Arial" charset="0"/>
                <a:cs typeface="Arial" charset="0"/>
              </a:rPr>
              <a:t>, during the agricultural year 2024 - 2025. The experiment was located on a plot with </a:t>
            </a:r>
            <a:r>
              <a:rPr lang="en-US" sz="3600" dirty="0" err="1">
                <a:latin typeface="Arial" charset="0"/>
                <a:ea typeface="Arial" charset="0"/>
                <a:cs typeface="Arial" charset="0"/>
              </a:rPr>
              <a:t>chernozem</a:t>
            </a:r>
            <a:r>
              <a:rPr lang="en-US" sz="3600" dirty="0">
                <a:latin typeface="Arial" charset="0"/>
                <a:ea typeface="Arial" charset="0"/>
                <a:cs typeface="Arial" charset="0"/>
              </a:rPr>
              <a:t> soil. The crop was planted on the land preparation variant by superficial scarification (SS). Fertilization was done with complex fertilizer (15:15:15), 150 kg/ha (commercial product, application in autumn) and ammonium nitrate at a dose of 150 kg/ha (commercial product, application in spring). The biological material was represented by the spring oat variety "</a:t>
            </a:r>
            <a:r>
              <a:rPr lang="en-US" sz="3600" dirty="0" err="1">
                <a:latin typeface="Arial" charset="0"/>
                <a:ea typeface="Arial" charset="0"/>
                <a:cs typeface="Arial" charset="0"/>
              </a:rPr>
              <a:t>Ovidiu</a:t>
            </a:r>
            <a:r>
              <a:rPr lang="en-US" sz="3600" dirty="0">
                <a:latin typeface="Arial" charset="0"/>
                <a:ea typeface="Arial" charset="0"/>
                <a:cs typeface="Arial" charset="0"/>
              </a:rPr>
              <a:t>". The experimental variant was in an area of ​​150 m</a:t>
            </a:r>
            <a:r>
              <a:rPr lang="en-US" sz="3600" baseline="30000" dirty="0">
                <a:latin typeface="Arial" charset="0"/>
                <a:ea typeface="Arial" charset="0"/>
                <a:cs typeface="Arial" charset="0"/>
              </a:rPr>
              <a:t>2</a:t>
            </a:r>
            <a:r>
              <a:rPr lang="en-US" sz="3600" dirty="0">
                <a:latin typeface="Arial" charset="0"/>
                <a:ea typeface="Arial" charset="0"/>
                <a:cs typeface="Arial" charset="0"/>
              </a:rPr>
              <a:t>, in three repetitions. Sowing was done in the third decade of February, 2025. Appropriate crop maintenance technology was applied. The following parameters were determined: plant height (PH, cm), leaf number on plant (LN), panicle length (PL, cm), grain</a:t>
            </a:r>
            <a:r>
              <a:rPr lang="ro-RO" sz="3600" dirty="0">
                <a:latin typeface="Arial" charset="0"/>
                <a:ea typeface="Arial" charset="0"/>
                <a:cs typeface="Arial" charset="0"/>
              </a:rPr>
              <a:t>s</a:t>
            </a:r>
            <a:r>
              <a:rPr lang="en-US" sz="3600" dirty="0">
                <a:latin typeface="Arial" charset="0"/>
                <a:ea typeface="Arial" charset="0"/>
                <a:cs typeface="Arial" charset="0"/>
              </a:rPr>
              <a:t> number on panicle (PGN), and panicle grains weight (PGW, g). General statistical analysis of the data was performed to evaluate the reliability of the data and the presence of variance. Regression analysis was applied to evaluate the variability of the PGW parameter in relation to plant parameters (PH, LN) and panicle parameters (PL, PGN), in different combinations. Established statistical reliability parameters were used to certify the results. PAST v4.17 software (Hammer et al., 2001) and </a:t>
            </a:r>
            <a:r>
              <a:rPr lang="en-US" sz="3600" dirty="0" err="1">
                <a:latin typeface="Arial" charset="0"/>
                <a:ea typeface="Arial" charset="0"/>
                <a:cs typeface="Arial" charset="0"/>
              </a:rPr>
              <a:t>Mathematica</a:t>
            </a:r>
            <a:r>
              <a:rPr lang="en-US" sz="3600" dirty="0">
                <a:latin typeface="Arial" charset="0"/>
                <a:ea typeface="Arial" charset="0"/>
                <a:cs typeface="Arial" charset="0"/>
              </a:rPr>
              <a:t> v.14.2 (2024) software were used for data analysis</a:t>
            </a:r>
            <a:endParaRPr lang="ro-RO" sz="3600" dirty="0">
              <a:latin typeface="Arial" charset="0"/>
              <a:ea typeface="Arial" charset="0"/>
              <a:cs typeface="Arial" charset="0"/>
            </a:endParaRPr>
          </a:p>
        </p:txBody>
      </p:sp>
      <p:sp>
        <p:nvSpPr>
          <p:cNvPr id="22" name="TextBox 21"/>
          <p:cNvSpPr txBox="1"/>
          <p:nvPr/>
        </p:nvSpPr>
        <p:spPr>
          <a:xfrm>
            <a:off x="1771854" y="22380075"/>
            <a:ext cx="28764000" cy="6740307"/>
          </a:xfrm>
          <a:prstGeom prst="rect">
            <a:avLst/>
          </a:prstGeom>
          <a:noFill/>
        </p:spPr>
        <p:txBody>
          <a:bodyPr wrap="square" rtlCol="0">
            <a:spAutoFit/>
          </a:bodyPr>
          <a:lstStyle/>
          <a:p>
            <a:pPr algn="just"/>
            <a:r>
              <a:rPr lang="ro-RO" sz="3600" b="1" dirty="0">
                <a:latin typeface="Arial" charset="0"/>
                <a:ea typeface="Arial" charset="0"/>
                <a:cs typeface="Arial" charset="0"/>
              </a:rPr>
              <a:t>RESULTS AND DISCUSSIONS </a:t>
            </a:r>
          </a:p>
          <a:p>
            <a:pPr algn="just"/>
            <a:r>
              <a:rPr lang="en-US" sz="3600" dirty="0">
                <a:latin typeface="Arial" charset="0"/>
                <a:ea typeface="Arial" charset="0"/>
                <a:cs typeface="Arial" charset="0"/>
              </a:rPr>
              <a:t>According to the descriptive statistical analysis of the experimental data, mean values ​​were recorded, respectively PH = 77.81±1.18 cm, LN = 4.47±0.15, PL = 12.16±0.28 cm, PGN = 25.37±0.76, PGW = 1.46±0.06 g. The variation of PGW values ​​in relation to plant parameters (PH, LN) and panicle parameters (PL, PGN) in different combinations was estimated by regression analysis. The variation of PGW in relation to PH and LN was described under conditions of R</a:t>
            </a:r>
            <a:r>
              <a:rPr lang="en-US" sz="3600" baseline="30000" dirty="0">
                <a:latin typeface="Arial" charset="0"/>
                <a:ea typeface="Arial" charset="0"/>
                <a:cs typeface="Arial" charset="0"/>
              </a:rPr>
              <a:t>2</a:t>
            </a:r>
            <a:r>
              <a:rPr lang="en-US" sz="3600" dirty="0">
                <a:latin typeface="Arial" charset="0"/>
                <a:ea typeface="Arial" charset="0"/>
                <a:cs typeface="Arial" charset="0"/>
              </a:rPr>
              <a:t> = 0.489, F = 4.5996, p = 0.0043. The divergent contribution of PH and LN parameters to PGW formation was observed. The variation of PGW in relation to PH and PL was described under conditions of R</a:t>
            </a:r>
            <a:r>
              <a:rPr lang="en-US" sz="3600" baseline="30000" dirty="0">
                <a:latin typeface="Arial" charset="0"/>
                <a:ea typeface="Arial" charset="0"/>
                <a:cs typeface="Arial" charset="0"/>
              </a:rPr>
              <a:t>2</a:t>
            </a:r>
            <a:r>
              <a:rPr lang="en-US" sz="3600" dirty="0">
                <a:latin typeface="Arial" charset="0"/>
                <a:ea typeface="Arial" charset="0"/>
                <a:cs typeface="Arial" charset="0"/>
              </a:rPr>
              <a:t> = 0.460, F = 4.0849, p = 0.0079. The divergent contribution of the PH and PL parameters to the formation of PGW was observed. The variation of PGW in relation to PH and PGN was described under conditions of R</a:t>
            </a:r>
            <a:r>
              <a:rPr lang="en-US" sz="3600" baseline="30000" dirty="0">
                <a:latin typeface="Arial" charset="0"/>
                <a:ea typeface="Arial" charset="0"/>
                <a:cs typeface="Arial" charset="0"/>
              </a:rPr>
              <a:t>2</a:t>
            </a:r>
            <a:r>
              <a:rPr lang="en-US" sz="3600" dirty="0">
                <a:latin typeface="Arial" charset="0"/>
                <a:ea typeface="Arial" charset="0"/>
                <a:cs typeface="Arial" charset="0"/>
              </a:rPr>
              <a:t> = 0.714, F = 11.9721, p &lt;0.001. The divergent contribution of the PH and PGN parameters to the formation of PGW was observed. The variation of PGW in relation to LN and PGN was described under conditions of R</a:t>
            </a:r>
            <a:r>
              <a:rPr lang="en-US" sz="3600" baseline="30000" dirty="0">
                <a:latin typeface="Arial" charset="0"/>
                <a:ea typeface="Arial" charset="0"/>
                <a:cs typeface="Arial" charset="0"/>
              </a:rPr>
              <a:t>2</a:t>
            </a:r>
            <a:r>
              <a:rPr lang="en-US" sz="3600" dirty="0">
                <a:latin typeface="Arial" charset="0"/>
                <a:ea typeface="Arial" charset="0"/>
                <a:cs typeface="Arial" charset="0"/>
              </a:rPr>
              <a:t> = 0.620, F = 7.8517, p &lt; 0.001. The convergent contribution of the LN and PGN parameters to the formation of PGW was observed. The variation of PGW in relation to PL and PGN was described under conditions of R</a:t>
            </a:r>
            <a:r>
              <a:rPr lang="en-US" sz="3600" baseline="30000" dirty="0">
                <a:latin typeface="Arial" charset="0"/>
                <a:ea typeface="Arial" charset="0"/>
                <a:cs typeface="Arial" charset="0"/>
              </a:rPr>
              <a:t>2</a:t>
            </a:r>
            <a:r>
              <a:rPr lang="en-US" sz="3600" dirty="0">
                <a:latin typeface="Arial" charset="0"/>
                <a:ea typeface="Arial" charset="0"/>
                <a:cs typeface="Arial" charset="0"/>
              </a:rPr>
              <a:t> = 0.730, F = 12.9821, p &lt; 0.001. The convergent contribution of PL and PGN parameters to the formation of PGW was observed.</a:t>
            </a:r>
            <a:endParaRPr lang="ro-RO" sz="3600" dirty="0">
              <a:latin typeface="Arial" charset="0"/>
              <a:ea typeface="Arial" charset="0"/>
              <a:cs typeface="Arial" charset="0"/>
            </a:endParaRPr>
          </a:p>
        </p:txBody>
      </p:sp>
      <p:sp>
        <p:nvSpPr>
          <p:cNvPr id="23" name="TextBox 22"/>
          <p:cNvSpPr txBox="1"/>
          <p:nvPr/>
        </p:nvSpPr>
        <p:spPr>
          <a:xfrm>
            <a:off x="1771854" y="29079864"/>
            <a:ext cx="28764000" cy="5632311"/>
          </a:xfrm>
          <a:prstGeom prst="rect">
            <a:avLst/>
          </a:prstGeom>
          <a:noFill/>
        </p:spPr>
        <p:txBody>
          <a:bodyPr wrap="square" rtlCol="0">
            <a:spAutoFit/>
          </a:bodyPr>
          <a:lstStyle/>
          <a:p>
            <a:r>
              <a:rPr lang="ro-RO" sz="4000" b="1" dirty="0">
                <a:latin typeface="Arial" charset="0"/>
                <a:ea typeface="Arial" charset="0"/>
                <a:cs typeface="Arial" charset="0"/>
              </a:rPr>
              <a:t>CONCLUSIONS</a:t>
            </a:r>
          </a:p>
          <a:p>
            <a:pPr algn="just"/>
            <a:r>
              <a:rPr lang="ro-RO" sz="3200" dirty="0">
                <a:latin typeface="Arial" charset="0"/>
                <a:ea typeface="Arial" charset="0"/>
                <a:cs typeface="Arial" charset="0"/>
              </a:rPr>
              <a:t> </a:t>
            </a:r>
            <a:r>
              <a:rPr lang="en-US" sz="3200" dirty="0">
                <a:latin typeface="Arial" charset="0"/>
                <a:ea typeface="Arial" charset="0"/>
                <a:cs typeface="Arial" charset="0"/>
              </a:rPr>
              <a:t>Agronomic parameters of spring oat plants, the “</a:t>
            </a:r>
            <a:r>
              <a:rPr lang="en-US" sz="3200" dirty="0" err="1">
                <a:latin typeface="Arial" charset="0"/>
                <a:ea typeface="Arial" charset="0"/>
                <a:cs typeface="Arial" charset="0"/>
              </a:rPr>
              <a:t>Ovidiu</a:t>
            </a:r>
            <a:r>
              <a:rPr lang="en-US" sz="3200" dirty="0">
                <a:latin typeface="Arial" charset="0"/>
                <a:ea typeface="Arial" charset="0"/>
                <a:cs typeface="Arial" charset="0"/>
              </a:rPr>
              <a:t>” variety and structural elements of the panicle analyzed presented values ​​with normal distribution, statistical reliability and level of variability that confirmed the experimental rigor and the expression of the genotype under the study conditions. Regression analysis described the variation of panicle grain weight (PGW) in relation to plant agronomic parameters (PH, LN) and panicle parameters (PL, PGN), in different combinations, under statistical reliability conditions. Convergent action of some parameters (e.g. LN with PL; LN with PGN; and PL with PGN) in the formation and variation of panicle grain weight (PGW, g) was identified. These parameters can be addressed simultaneously to optimize panicle grain production. Divergent action in PGW variation was identified in the case of parameters in the following combinations: PH with LN, PH with PL, PH with PGN. These parameters require a differentiated approach in relation to the optimization of panicle grain production (PGW). As the LN, PL, and PGN parameters showed convergent action in all combinations (point 3), and the PH parameter showed divergent action with the three parameters, it results that the PH parameter requires special attention in the oat breeding program, in relation to the other parameters considered in the analysis of this study. The recorded results are important for the oat plant breeding program, but also for agricultural practice, in order to optimize panicle grain production.</a:t>
            </a:r>
            <a:endParaRPr lang="ro-RO" sz="3200" dirty="0">
              <a:latin typeface="Arial" charset="0"/>
              <a:ea typeface="Arial" charset="0"/>
              <a:cs typeface="Arial" charset="0"/>
            </a:endParaRPr>
          </a:p>
        </p:txBody>
      </p:sp>
      <p:cxnSp>
        <p:nvCxnSpPr>
          <p:cNvPr id="24" name="Straight Connector 23"/>
          <p:cNvCxnSpPr/>
          <p:nvPr/>
        </p:nvCxnSpPr>
        <p:spPr>
          <a:xfrm>
            <a:off x="2888" y="5982059"/>
            <a:ext cx="32396400" cy="0"/>
          </a:xfrm>
          <a:prstGeom prst="line">
            <a:avLst/>
          </a:prstGeom>
          <a:ln w="1270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2888" y="6123345"/>
            <a:ext cx="32396400" cy="0"/>
          </a:xfrm>
          <a:prstGeom prst="line">
            <a:avLst/>
          </a:prstGeom>
          <a:ln w="127000">
            <a:solidFill>
              <a:srgbClr val="0070C0"/>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1746652" y="34916870"/>
            <a:ext cx="28764000" cy="3539430"/>
          </a:xfrm>
          <a:prstGeom prst="rect">
            <a:avLst/>
          </a:prstGeom>
          <a:noFill/>
        </p:spPr>
        <p:txBody>
          <a:bodyPr wrap="square" rtlCol="0">
            <a:spAutoFit/>
          </a:bodyPr>
          <a:lstStyle/>
          <a:p>
            <a:r>
              <a:rPr lang="ro-RO" sz="3200" b="1" noProof="1">
                <a:latin typeface="Arial" charset="0"/>
                <a:ea typeface="Arial" charset="0"/>
                <a:cs typeface="Arial" charset="0"/>
              </a:rPr>
              <a:t>REFERENCES</a:t>
            </a:r>
          </a:p>
          <a:p>
            <a:pPr algn="just"/>
            <a:r>
              <a:rPr lang="ro-RO" sz="3200" noProof="1">
                <a:latin typeface="Arial" charset="0"/>
                <a:ea typeface="Arial" charset="0"/>
                <a:cs typeface="Arial" charset="0"/>
              </a:rPr>
              <a:t>Agapie A.L., Vacariu B., Sala F. Oat response in plant morphological parameters and panicle productivity elements in relation to soil tillage and fertilization systems. Life Science and Sustainable Development, 2025, 6(2), 40-56.</a:t>
            </a:r>
          </a:p>
          <a:p>
            <a:pPr algn="just"/>
            <a:r>
              <a:rPr lang="ro-RO" sz="3200" noProof="1">
                <a:latin typeface="Arial" charset="0"/>
                <a:ea typeface="Arial" charset="0"/>
                <a:cs typeface="Arial" charset="0"/>
              </a:rPr>
              <a:t>Da Silva L.S., Coleman A., García C.C.V., Giri S. Agronomic responses of wheat and oat cultivars under dual-purpose and grain production management strategies. Crops, 2026, 6(2), 27.</a:t>
            </a:r>
          </a:p>
          <a:p>
            <a:pPr algn="just"/>
            <a:r>
              <a:rPr lang="ro-RO" sz="3200" noProof="1">
                <a:latin typeface="Arial" charset="0"/>
                <a:ea typeface="Arial" charset="0"/>
                <a:cs typeface="Arial" charset="0"/>
              </a:rPr>
              <a:t>Wijtacki M., Żuk-Gołaszewska K., Gołaszewski J. Modeling the effects of agronomic factors and physiological and climatic parameters on the grain yield of hulled and hulless oat. European Journal of Agronomy, 2025, 162, 127425.</a:t>
            </a:r>
          </a:p>
        </p:txBody>
      </p:sp>
      <p:sp>
        <p:nvSpPr>
          <p:cNvPr id="12" name="TextBox 11"/>
          <p:cNvSpPr txBox="1"/>
          <p:nvPr/>
        </p:nvSpPr>
        <p:spPr>
          <a:xfrm>
            <a:off x="4974336" y="1684421"/>
            <a:ext cx="21945600" cy="4708981"/>
          </a:xfrm>
          <a:prstGeom prst="rect">
            <a:avLst/>
          </a:prstGeom>
          <a:noFill/>
        </p:spPr>
        <p:txBody>
          <a:bodyPr wrap="square" rtlCol="0">
            <a:spAutoFit/>
          </a:bodyPr>
          <a:lstStyle/>
          <a:p>
            <a:pPr algn="ctr"/>
            <a:r>
              <a:rPr lang="en-US" sz="6000" b="1" dirty="0">
                <a:latin typeface="Arial Black" panose="020B0A04020102020204" pitchFamily="34" charset="0"/>
              </a:rPr>
              <a:t>The 5th Edition of the Annual Conference</a:t>
            </a:r>
          </a:p>
          <a:p>
            <a:pPr algn="ctr"/>
            <a:r>
              <a:rPr lang="en-US" sz="6000" b="1" dirty="0">
                <a:latin typeface="Arial Black" panose="020B0A04020102020204" pitchFamily="34" charset="0"/>
              </a:rPr>
              <a:t>“Romanian agricultural and forestry research: achievements and </a:t>
            </a:r>
            <a:r>
              <a:rPr lang="en-US" sz="6000" b="1" dirty="0" err="1">
                <a:latin typeface="Arial Black" panose="020B0A04020102020204" pitchFamily="34" charset="0"/>
              </a:rPr>
              <a:t>prospectives</a:t>
            </a:r>
            <a:r>
              <a:rPr lang="en-US" sz="6000" b="1" dirty="0">
                <a:latin typeface="Arial Black" panose="020B0A04020102020204" pitchFamily="34" charset="0"/>
              </a:rPr>
              <a:t>” </a:t>
            </a:r>
            <a:endParaRPr lang="ro-RO" sz="6000" b="1" dirty="0">
              <a:latin typeface="Arial Black" panose="020B0A04020102020204" pitchFamily="34" charset="0"/>
            </a:endParaRPr>
          </a:p>
          <a:p>
            <a:pPr algn="ctr"/>
            <a:r>
              <a:rPr lang="en-US" sz="6000" b="1" dirty="0">
                <a:latin typeface="Arial Black" panose="020B0A04020102020204" pitchFamily="34" charset="0"/>
              </a:rPr>
              <a:t>May 28, 2026</a:t>
            </a:r>
          </a:p>
          <a:p>
            <a:endParaRPr lang="en-US" sz="6000" dirty="0"/>
          </a:p>
        </p:txBody>
      </p:sp>
      <p:pic>
        <p:nvPicPr>
          <p:cNvPr id="26" name="Picture 25"/>
          <p:cNvPicPr/>
          <p:nvPr/>
        </p:nvPicPr>
        <p:blipFill>
          <a:blip r:embed="rId2">
            <a:extLst>
              <a:ext uri="{28A0092B-C50C-407E-A947-70E740481C1C}">
                <a14:useLocalDpi xmlns:a14="http://schemas.microsoft.com/office/drawing/2010/main" val="0"/>
              </a:ext>
            </a:extLst>
          </a:blip>
          <a:srcRect/>
          <a:stretch>
            <a:fillRect/>
          </a:stretch>
        </p:blipFill>
        <p:spPr bwMode="auto">
          <a:xfrm>
            <a:off x="2069432" y="1347537"/>
            <a:ext cx="2904903" cy="4023330"/>
          </a:xfrm>
          <a:prstGeom prst="rect">
            <a:avLst/>
          </a:prstGeom>
          <a:noFill/>
        </p:spPr>
      </p:pic>
      <p:pic>
        <p:nvPicPr>
          <p:cNvPr id="27" name="Picture 26" descr="Antet Final SCDA Lovrin.JPG"/>
          <p:cNvPicPr>
            <a:picLocks noChangeAspect="1"/>
          </p:cNvPicPr>
          <p:nvPr/>
        </p:nvPicPr>
        <p:blipFill>
          <a:blip r:embed="rId3"/>
          <a:srcRect l="1345" t="2041" r="75849" b="67849"/>
          <a:stretch>
            <a:fillRect/>
          </a:stretch>
        </p:blipFill>
        <p:spPr>
          <a:xfrm>
            <a:off x="27332295" y="893889"/>
            <a:ext cx="4720490" cy="4824000"/>
          </a:xfrm>
          <a:prstGeom prst="rect">
            <a:avLst/>
          </a:prstGeom>
        </p:spPr>
      </p:pic>
      <p:sp>
        <p:nvSpPr>
          <p:cNvPr id="28" name="TextBox 27"/>
          <p:cNvSpPr txBox="1"/>
          <p:nvPr/>
        </p:nvSpPr>
        <p:spPr>
          <a:xfrm>
            <a:off x="1771853" y="8660612"/>
            <a:ext cx="28359197" cy="2308324"/>
          </a:xfrm>
          <a:prstGeom prst="rect">
            <a:avLst/>
          </a:prstGeom>
          <a:noFill/>
        </p:spPr>
        <p:txBody>
          <a:bodyPr wrap="square" rtlCol="0">
            <a:spAutoFit/>
          </a:bodyPr>
          <a:lstStyle/>
          <a:p>
            <a:pPr algn="r"/>
            <a:r>
              <a:rPr lang="ro-RO" sz="3600" b="1" dirty="0">
                <a:latin typeface="Arial" charset="0"/>
                <a:ea typeface="Arial" charset="0"/>
                <a:cs typeface="Arial" charset="0"/>
              </a:rPr>
              <a:t>AGAPIE Alina</a:t>
            </a:r>
            <a:r>
              <a:rPr lang="en-US" sz="3600" b="1" dirty="0">
                <a:latin typeface="Arial" charset="0"/>
                <a:ea typeface="Arial" charset="0"/>
                <a:cs typeface="Arial" charset="0"/>
              </a:rPr>
              <a:t> </a:t>
            </a:r>
            <a:r>
              <a:rPr lang="ro-RO" sz="3600" b="1" dirty="0">
                <a:latin typeface="Arial" charset="0"/>
                <a:ea typeface="Arial" charset="0"/>
                <a:cs typeface="Arial" charset="0"/>
              </a:rPr>
              <a:t>Laura</a:t>
            </a:r>
            <a:r>
              <a:rPr lang="en-US" sz="3600" b="1" baseline="30000" dirty="0">
                <a:latin typeface="Arial" charset="0"/>
                <a:ea typeface="Arial" charset="0"/>
                <a:cs typeface="Arial" charset="0"/>
              </a:rPr>
              <a:t>1</a:t>
            </a:r>
            <a:r>
              <a:rPr lang="en-US" sz="3600" b="1" dirty="0">
                <a:latin typeface="Arial" charset="0"/>
                <a:ea typeface="Arial" charset="0"/>
                <a:cs typeface="Arial" charset="0"/>
              </a:rPr>
              <a:t>, HORABLAGA </a:t>
            </a:r>
            <a:r>
              <a:rPr lang="en-US" sz="3600" b="1" dirty="0" err="1">
                <a:latin typeface="Arial" charset="0"/>
                <a:ea typeface="Arial" charset="0"/>
                <a:cs typeface="Arial" charset="0"/>
              </a:rPr>
              <a:t>Nicolae</a:t>
            </a:r>
            <a:r>
              <a:rPr lang="en-US" sz="3600" b="1" dirty="0">
                <a:latin typeface="Arial" charset="0"/>
                <a:ea typeface="Arial" charset="0"/>
                <a:cs typeface="Arial" charset="0"/>
              </a:rPr>
              <a:t> Marinel</a:t>
            </a:r>
            <a:r>
              <a:rPr lang="en-US" sz="3600" b="1" baseline="30000" dirty="0">
                <a:latin typeface="Arial" charset="0"/>
                <a:ea typeface="Arial" charset="0"/>
                <a:cs typeface="Arial" charset="0"/>
              </a:rPr>
              <a:t>1,2</a:t>
            </a:r>
            <a:r>
              <a:rPr lang="en-US" sz="3600" b="1" dirty="0">
                <a:latin typeface="Arial" charset="0"/>
                <a:ea typeface="Arial" charset="0"/>
                <a:cs typeface="Arial" charset="0"/>
              </a:rPr>
              <a:t>, </a:t>
            </a:r>
            <a:r>
              <a:rPr lang="ro-RO" sz="3600" b="1" dirty="0">
                <a:latin typeface="Arial" charset="0"/>
                <a:ea typeface="Arial" charset="0"/>
                <a:cs typeface="Arial" charset="0"/>
              </a:rPr>
              <a:t>VACARIU</a:t>
            </a:r>
            <a:r>
              <a:rPr lang="en-US" sz="3600" b="1" dirty="0">
                <a:latin typeface="Arial" charset="0"/>
                <a:ea typeface="Arial" charset="0"/>
                <a:cs typeface="Arial" charset="0"/>
              </a:rPr>
              <a:t> </a:t>
            </a:r>
            <a:r>
              <a:rPr lang="ro-RO" sz="3600" b="1" dirty="0">
                <a:latin typeface="Arial" charset="0"/>
                <a:ea typeface="Arial" charset="0"/>
                <a:cs typeface="Arial" charset="0"/>
              </a:rPr>
              <a:t>Busuioc</a:t>
            </a:r>
            <a:r>
              <a:rPr lang="en-US" sz="3600" b="1" baseline="30000" dirty="0">
                <a:latin typeface="Arial" charset="0"/>
                <a:ea typeface="Arial" charset="0"/>
                <a:cs typeface="Arial" charset="0"/>
              </a:rPr>
              <a:t>1</a:t>
            </a:r>
            <a:r>
              <a:rPr lang="en-US" sz="3600" b="1" dirty="0">
                <a:latin typeface="Arial" charset="0"/>
                <a:ea typeface="Arial" charset="0"/>
                <a:cs typeface="Arial" charset="0"/>
              </a:rPr>
              <a:t>, SALA Florin</a:t>
            </a:r>
            <a:r>
              <a:rPr lang="en-US" sz="3600" b="1" baseline="30000" dirty="0">
                <a:latin typeface="Arial" charset="0"/>
                <a:ea typeface="Arial" charset="0"/>
                <a:cs typeface="Arial" charset="0"/>
              </a:rPr>
              <a:t>1,2,*</a:t>
            </a:r>
            <a:endParaRPr lang="ro-RO" sz="3600" b="1" dirty="0">
              <a:latin typeface="Arial" charset="0"/>
              <a:ea typeface="Arial" charset="0"/>
              <a:cs typeface="Arial" charset="0"/>
            </a:endParaRPr>
          </a:p>
          <a:p>
            <a:pPr algn="r"/>
            <a:r>
              <a:rPr lang="en-US" sz="3600" b="1" i="1" baseline="30000" dirty="0">
                <a:latin typeface="Arial" charset="0"/>
                <a:ea typeface="Arial" charset="0"/>
                <a:cs typeface="Arial" charset="0"/>
              </a:rPr>
              <a:t>1)</a:t>
            </a:r>
            <a:r>
              <a:rPr lang="en-US" sz="3600" b="1" i="1" dirty="0">
                <a:latin typeface="Arial" charset="0"/>
                <a:ea typeface="Arial" charset="0"/>
                <a:cs typeface="Arial" charset="0"/>
              </a:rPr>
              <a:t> Agricultural Research and Development Station </a:t>
            </a:r>
            <a:r>
              <a:rPr lang="en-US" sz="3600" b="1" i="1" dirty="0" err="1">
                <a:latin typeface="Arial" charset="0"/>
                <a:ea typeface="Arial" charset="0"/>
                <a:cs typeface="Arial" charset="0"/>
              </a:rPr>
              <a:t>Lovrin</a:t>
            </a:r>
            <a:r>
              <a:rPr lang="en-US" sz="3600" b="1" i="1" dirty="0">
                <a:latin typeface="Arial" charset="0"/>
                <a:ea typeface="Arial" charset="0"/>
                <a:cs typeface="Arial" charset="0"/>
              </a:rPr>
              <a:t>, </a:t>
            </a:r>
            <a:r>
              <a:rPr lang="en-US" sz="3600" b="1" i="1" dirty="0" err="1">
                <a:latin typeface="Arial" charset="0"/>
                <a:ea typeface="Arial" charset="0"/>
                <a:cs typeface="Arial" charset="0"/>
              </a:rPr>
              <a:t>Lovrin</a:t>
            </a:r>
            <a:r>
              <a:rPr lang="en-US" sz="3600" b="1" i="1" dirty="0">
                <a:latin typeface="Arial" charset="0"/>
                <a:ea typeface="Arial" charset="0"/>
                <a:cs typeface="Arial" charset="0"/>
              </a:rPr>
              <a:t>, 521, </a:t>
            </a:r>
            <a:r>
              <a:rPr lang="en-US" sz="3600" b="1" i="1" dirty="0" err="1">
                <a:latin typeface="Arial" charset="0"/>
                <a:ea typeface="Arial" charset="0"/>
                <a:cs typeface="Arial" charset="0"/>
              </a:rPr>
              <a:t>Timiș</a:t>
            </a:r>
            <a:r>
              <a:rPr lang="en-US" sz="3600" b="1" i="1" dirty="0">
                <a:latin typeface="Arial" charset="0"/>
                <a:ea typeface="Arial" charset="0"/>
                <a:cs typeface="Arial" charset="0"/>
              </a:rPr>
              <a:t> County, 0256381401 </a:t>
            </a:r>
          </a:p>
          <a:p>
            <a:pPr algn="r"/>
            <a:r>
              <a:rPr lang="en-US" sz="3600" b="1" i="1" baseline="30000" dirty="0">
                <a:latin typeface="Arial" charset="0"/>
                <a:ea typeface="Arial" charset="0"/>
                <a:cs typeface="Arial" charset="0"/>
              </a:rPr>
              <a:t>2)</a:t>
            </a:r>
            <a:r>
              <a:rPr lang="en-US" sz="3600" b="1" i="1" dirty="0">
                <a:latin typeface="Arial" charset="0"/>
                <a:ea typeface="Arial" charset="0"/>
                <a:cs typeface="Arial" charset="0"/>
              </a:rPr>
              <a:t> University of Life Sciences “King </a:t>
            </a:r>
            <a:r>
              <a:rPr lang="en-US" sz="3600" b="1" i="1" dirty="0" err="1">
                <a:latin typeface="Arial" charset="0"/>
                <a:ea typeface="Arial" charset="0"/>
                <a:cs typeface="Arial" charset="0"/>
              </a:rPr>
              <a:t>Mihai</a:t>
            </a:r>
            <a:r>
              <a:rPr lang="en-US" sz="3600" b="1" i="1" dirty="0">
                <a:latin typeface="Arial" charset="0"/>
                <a:ea typeface="Arial" charset="0"/>
                <a:cs typeface="Arial" charset="0"/>
              </a:rPr>
              <a:t> I” from Timisoara, </a:t>
            </a:r>
            <a:r>
              <a:rPr lang="en-US" sz="3600" b="1" i="1" dirty="0" err="1">
                <a:latin typeface="Arial" charset="0"/>
                <a:ea typeface="Arial" charset="0"/>
                <a:cs typeface="Arial" charset="0"/>
              </a:rPr>
              <a:t>Calea</a:t>
            </a:r>
            <a:r>
              <a:rPr lang="en-US" sz="3600" b="1" i="1" dirty="0">
                <a:latin typeface="Arial" charset="0"/>
                <a:ea typeface="Arial" charset="0"/>
                <a:cs typeface="Arial" charset="0"/>
              </a:rPr>
              <a:t> </a:t>
            </a:r>
            <a:r>
              <a:rPr lang="en-US" sz="3600" b="1" i="1" dirty="0" err="1">
                <a:latin typeface="Arial" charset="0"/>
                <a:ea typeface="Arial" charset="0"/>
                <a:cs typeface="Arial" charset="0"/>
              </a:rPr>
              <a:t>Aradului</a:t>
            </a:r>
            <a:r>
              <a:rPr lang="en-US" sz="3600" b="1" i="1" dirty="0">
                <a:latin typeface="Arial" charset="0"/>
                <a:ea typeface="Arial" charset="0"/>
                <a:cs typeface="Arial" charset="0"/>
              </a:rPr>
              <a:t>, 119, 300645, Timisoara</a:t>
            </a:r>
            <a:endParaRPr lang="ro-RO" sz="3600" b="1" i="1" dirty="0">
              <a:latin typeface="Arial" charset="0"/>
              <a:ea typeface="Arial" charset="0"/>
              <a:cs typeface="Arial" charset="0"/>
            </a:endParaRPr>
          </a:p>
          <a:p>
            <a:pPr algn="r"/>
            <a:r>
              <a:rPr lang="ro-RO" sz="3600" b="1" i="1" dirty="0">
                <a:latin typeface="Arial" charset="0"/>
                <a:ea typeface="Arial" charset="0"/>
                <a:cs typeface="Arial" charset="0"/>
              </a:rPr>
              <a:t>*Corresponding author: florin_sala@usvt.ro</a:t>
            </a:r>
          </a:p>
        </p:txBody>
      </p:sp>
    </p:spTree>
    <p:extLst>
      <p:ext uri="{BB962C8B-B14F-4D97-AF65-F5344CB8AC3E}">
        <p14:creationId xmlns:p14="http://schemas.microsoft.com/office/powerpoint/2010/main" val="226054714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1105</TotalTime>
  <Words>2403</Words>
  <Application>Microsoft Office PowerPoint</Application>
  <PresentationFormat>Custom</PresentationFormat>
  <Paragraphs>41</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Arial Black</vt:lpstr>
      <vt:lpstr>Calibri</vt:lpstr>
      <vt:lpstr>Calibri Light</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Cristina Zaharia | ASAS</cp:lastModifiedBy>
  <cp:revision>194</cp:revision>
  <cp:lastPrinted>2020-03-30T08:43:16Z</cp:lastPrinted>
  <dcterms:created xsi:type="dcterms:W3CDTF">2015-08-26T05:25:30Z</dcterms:created>
  <dcterms:modified xsi:type="dcterms:W3CDTF">2026-05-26T07:46:04Z</dcterms:modified>
</cp:coreProperties>
</file>